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7"/>
  </p:notesMasterIdLst>
  <p:sldIdLst>
    <p:sldId id="256" r:id="rId2"/>
    <p:sldId id="976" r:id="rId3"/>
    <p:sldId id="2971" r:id="rId4"/>
    <p:sldId id="1059" r:id="rId5"/>
    <p:sldId id="2980" r:id="rId6"/>
    <p:sldId id="979" r:id="rId7"/>
    <p:sldId id="2999" r:id="rId8"/>
    <p:sldId id="2994" r:id="rId9"/>
    <p:sldId id="2993" r:id="rId10"/>
    <p:sldId id="2995" r:id="rId11"/>
    <p:sldId id="2996" r:id="rId12"/>
    <p:sldId id="3010" r:id="rId13"/>
    <p:sldId id="2983" r:id="rId14"/>
    <p:sldId id="2944" r:id="rId15"/>
    <p:sldId id="2998" r:id="rId16"/>
    <p:sldId id="379" r:id="rId17"/>
    <p:sldId id="2946" r:id="rId18"/>
    <p:sldId id="262" r:id="rId19"/>
    <p:sldId id="3053" r:id="rId20"/>
    <p:sldId id="3048" r:id="rId21"/>
    <p:sldId id="3046" r:id="rId22"/>
    <p:sldId id="581" r:id="rId23"/>
    <p:sldId id="3042" r:id="rId24"/>
    <p:sldId id="3165" r:id="rId25"/>
    <p:sldId id="3033" r:id="rId26"/>
    <p:sldId id="3055" r:id="rId27"/>
    <p:sldId id="3056" r:id="rId28"/>
    <p:sldId id="2986" r:id="rId29"/>
    <p:sldId id="3019" r:id="rId30"/>
    <p:sldId id="3162" r:id="rId31"/>
    <p:sldId id="3155" r:id="rId32"/>
    <p:sldId id="3054" r:id="rId33"/>
    <p:sldId id="1066" r:id="rId34"/>
    <p:sldId id="1069" r:id="rId35"/>
    <p:sldId id="3052" r:id="rId36"/>
    <p:sldId id="937" r:id="rId37"/>
    <p:sldId id="3047" r:id="rId38"/>
    <p:sldId id="3156" r:id="rId39"/>
    <p:sldId id="3049" r:id="rId40"/>
    <p:sldId id="3032" r:id="rId41"/>
    <p:sldId id="3031" r:id="rId42"/>
    <p:sldId id="261" r:id="rId43"/>
    <p:sldId id="3166" r:id="rId44"/>
    <p:sldId id="577" r:id="rId45"/>
    <p:sldId id="3164" r:id="rId46"/>
    <p:sldId id="3163" r:id="rId47"/>
    <p:sldId id="3159" r:id="rId48"/>
    <p:sldId id="3167" r:id="rId49"/>
    <p:sldId id="3168" r:id="rId50"/>
    <p:sldId id="3050" r:id="rId51"/>
    <p:sldId id="3160" r:id="rId52"/>
    <p:sldId id="260" r:id="rId53"/>
    <p:sldId id="3003" r:id="rId54"/>
    <p:sldId id="3006" r:id="rId55"/>
    <p:sldId id="3004" r:id="rId56"/>
    <p:sldId id="3005" r:id="rId57"/>
    <p:sldId id="2984" r:id="rId58"/>
    <p:sldId id="3009" r:id="rId59"/>
    <p:sldId id="3007" r:id="rId60"/>
    <p:sldId id="3008" r:id="rId61"/>
    <p:sldId id="2997" r:id="rId62"/>
    <p:sldId id="3000" r:id="rId63"/>
    <p:sldId id="3001" r:id="rId64"/>
    <p:sldId id="3002" r:id="rId65"/>
    <p:sldId id="2985" r:id="rId66"/>
    <p:sldId id="2972" r:id="rId67"/>
    <p:sldId id="1077" r:id="rId68"/>
    <p:sldId id="2973" r:id="rId69"/>
    <p:sldId id="2974" r:id="rId70"/>
    <p:sldId id="2975" r:id="rId71"/>
    <p:sldId id="2978" r:id="rId72"/>
    <p:sldId id="2982" r:id="rId73"/>
    <p:sldId id="2917" r:id="rId74"/>
    <p:sldId id="2989" r:id="rId75"/>
    <p:sldId id="2945" r:id="rId7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4BAAAFD-187D-2C4C-B266-99A69F0AE679}">
          <p14:sldIdLst>
            <p14:sldId id="256"/>
          </p14:sldIdLst>
        </p14:section>
        <p14:section name="Setting Context" id="{CD6FE65E-FAF5-A641-80D4-90656F550CDC}">
          <p14:sldIdLst>
            <p14:sldId id="976"/>
            <p14:sldId id="2971"/>
            <p14:sldId id="1059"/>
            <p14:sldId id="2980"/>
            <p14:sldId id="979"/>
            <p14:sldId id="2999"/>
            <p14:sldId id="2994"/>
            <p14:sldId id="2993"/>
            <p14:sldId id="2995"/>
            <p14:sldId id="2996"/>
            <p14:sldId id="3010"/>
            <p14:sldId id="2983"/>
          </p14:sldIdLst>
        </p14:section>
        <p14:section name="Goal: Showing that Recursion gives Universal Expressive Powers" id="{93922537-1FCF-5B44-9C79-B145A900A09B}">
          <p14:sldIdLst>
            <p14:sldId id="2944"/>
            <p14:sldId id="2998"/>
          </p14:sldIdLst>
        </p14:section>
        <p14:section name="Criteria: Universal Expressiveness achieved by Recursion" id="{04E75133-4292-774C-B30C-0B29E710312D}">
          <p14:sldIdLst>
            <p14:sldId id="379"/>
            <p14:sldId id="2946"/>
            <p14:sldId id="262"/>
            <p14:sldId id="3053"/>
            <p14:sldId id="3048"/>
            <p14:sldId id="3046"/>
            <p14:sldId id="581"/>
            <p14:sldId id="3042"/>
            <p14:sldId id="3165"/>
            <p14:sldId id="3033"/>
            <p14:sldId id="3055"/>
            <p14:sldId id="3056"/>
            <p14:sldId id="2986"/>
            <p14:sldId id="3019"/>
            <p14:sldId id="3162"/>
            <p14:sldId id="3155"/>
            <p14:sldId id="3054"/>
            <p14:sldId id="1066"/>
            <p14:sldId id="1069"/>
            <p14:sldId id="3052"/>
            <p14:sldId id="937"/>
            <p14:sldId id="3047"/>
            <p14:sldId id="3156"/>
            <p14:sldId id="3049"/>
            <p14:sldId id="3032"/>
            <p14:sldId id="3031"/>
            <p14:sldId id="261"/>
            <p14:sldId id="3166"/>
            <p14:sldId id="577"/>
            <p14:sldId id="3164"/>
            <p14:sldId id="3163"/>
            <p14:sldId id="3159"/>
            <p14:sldId id="3167"/>
            <p14:sldId id="3168"/>
            <p14:sldId id="3050"/>
            <p14:sldId id="3160"/>
            <p14:sldId id="260"/>
          </p14:sldIdLst>
        </p14:section>
        <p14:section name="Process: The space and time orientation of discovery activities" id="{C0ECB05E-36D7-7544-B967-3CF7629C4776}">
          <p14:sldIdLst>
            <p14:sldId id="3003"/>
            <p14:sldId id="3006"/>
            <p14:sldId id="3004"/>
            <p14:sldId id="3005"/>
            <p14:sldId id="2984"/>
            <p14:sldId id="3009"/>
            <p14:sldId id="3007"/>
            <p14:sldId id="3008"/>
            <p14:sldId id="2997"/>
            <p14:sldId id="3000"/>
            <p14:sldId id="3001"/>
            <p14:sldId id="3002"/>
            <p14:sldId id="2985"/>
            <p14:sldId id="2972"/>
            <p14:sldId id="1077"/>
            <p14:sldId id="2973"/>
            <p14:sldId id="2974"/>
            <p14:sldId id="2975"/>
            <p14:sldId id="2978"/>
            <p14:sldId id="2982"/>
            <p14:sldId id="2917"/>
            <p14:sldId id="2989"/>
          </p14:sldIdLst>
        </p14:section>
        <p14:section name="Inputs: Required Constraints and Evidence" id="{8D89B7CC-FE70-914C-8140-A78D51F2522F}">
          <p14:sldIdLst>
            <p14:sldId id="2945"/>
          </p14:sldIdLst>
        </p14:section>
        <p14:section name="Boundary Conditions: What are the ultimate truths?" id="{C460B53A-9E46-464E-972B-5472EF545F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8"/>
    <p:restoredTop sz="89214"/>
  </p:normalViewPr>
  <p:slideViewPr>
    <p:cSldViewPr snapToGrid="0">
      <p:cViewPr varScale="1">
        <p:scale>
          <a:sx n="137" d="100"/>
          <a:sy n="137" d="100"/>
        </p:scale>
        <p:origin x="208" y="48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64341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43355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77636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0036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6210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24</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87341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30</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2588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74788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3277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348907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08394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6825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53889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83913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55803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45085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27187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64877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8665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56977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0285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56039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912626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230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1944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59802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6354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711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003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10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149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842306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84306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6376"/>
            <a:ext cx="8229600" cy="445097"/>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457201" y="783591"/>
            <a:ext cx="8229600" cy="3810636"/>
          </a:xfrm>
          <a:prstGeom prst="rect">
            <a:avLst/>
          </a:prstGeom>
        </p:spPr>
        <p:txBody>
          <a:bodyPr vert="horz" lIns="121944" tIns="60972" rIns="121944" bIns="60972" rtlCol="0">
            <a:normAutofit/>
          </a:bodyPr>
          <a:lstStyle>
            <a:lvl1pPr marL="428368" indent="-428368">
              <a:buFont typeface="Wingdings" panose="05000000000000000000" pitchFamily="2" charset="2"/>
              <a:buChar char="ü"/>
              <a:defRPr sz="1799"/>
            </a:lvl1pPr>
            <a:lvl2pPr marL="799712" indent="-342695">
              <a:buFont typeface="Wingdings" panose="05000000000000000000" pitchFamily="2" charset="2"/>
              <a:buChar char="ü"/>
              <a:defRPr sz="1499"/>
            </a:lvl2pPr>
            <a:lvl3pPr marL="1256729" indent="-342695">
              <a:buFont typeface="Wingdings" panose="05000000000000000000" pitchFamily="2" charset="2"/>
              <a:buChar char="ü"/>
              <a:defRPr sz="1200"/>
            </a:lvl3pPr>
            <a:lvl4pPr marL="1628073" indent="-257020">
              <a:buFont typeface="Wingdings" panose="05000000000000000000" pitchFamily="2" charset="2"/>
              <a:buChar char="ü"/>
              <a:defRPr sz="900"/>
            </a:lvl4pPr>
            <a:lvl5pPr marL="2085090" indent="-257020">
              <a:buFont typeface="Wingdings" panose="05000000000000000000" pitchFamily="2" charset="2"/>
              <a:buChar char="ü"/>
              <a:defRPr sz="6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18026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10/27/21</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2785443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 id="2147483696" r:id="rId10"/>
    <p:sldLayoutId id="214748369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peakerdeck.com/glebec/lambda-calc-talk-frontside-version?slide=1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www.youtube.com/watch?v=cjq0X-vfvYY"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speakerdeck.com/glebec/lambda-calc-talk-frontside-version?slide=125"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projecteuclid.org/download/pdf_1/euclid.bams/1183548220" TargetMode="External"/><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nationalmedals.org/laureate/stephen-c-kleene/"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speakerdeck.com/glebec/lambda-calc-talk-frontside-version?slide=15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web.cs.iastate.edu/~weile/cs513x/2018spring/abstractintepretation.pdf"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gif"/><Relationship Id="rId11" Type="http://schemas.openxmlformats.org/officeDocument/2006/relationships/image" Target="../media/image26.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4.jpe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11.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1.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9.gif"/><Relationship Id="rId13" Type="http://schemas.openxmlformats.org/officeDocument/2006/relationships/image" Target="../media/image73.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2.png"/><Relationship Id="rId5" Type="http://schemas.openxmlformats.org/officeDocument/2006/relationships/hyperlink" Target="https://youtu.be/DwAFZb8juMQ?t=3" TargetMode="External"/><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70.png"/><Relationship Id="rId14" Type="http://schemas.openxmlformats.org/officeDocument/2006/relationships/hyperlink" Target="https://en.wikipedia.org/wiki/Category_theory#Natural_transformations_2"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hyperlink" Target="https://youtu.be/BdXWlQsd7RI?t=161" TargetMode="Externa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87.jpe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hyperlink" Target="https://lamport.azurewebsites.net/tla/amazon-excerpt.html" TargetMode="External"/><Relationship Id="rId4" Type="http://schemas.openxmlformats.org/officeDocument/2006/relationships/image" Target="../media/image88.jpe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en.wikipedia.org/wiki/Patrick_Cousot" TargetMode="External"/><Relationship Id="rId9" Type="http://schemas.openxmlformats.org/officeDocument/2006/relationships/image" Target="../media/image9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1.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48.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3.png"/><Relationship Id="rId16"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slide" Target="slide37.xml"/></Relationships>
</file>

<file path=ppt/slides/_rels/slide48.xml.rels><?xml version="1.0" encoding="UTF-8" standalone="yes"?>
<Relationships xmlns="http://schemas.openxmlformats.org/package/2006/relationships"><Relationship Id="rId3" Type="http://schemas.openxmlformats.org/officeDocument/2006/relationships/hyperlink" Target="https://zh.wikipedia.org/wiki/&#20559;&#24207;&#20851;&#31995;" TargetMode="External"/><Relationship Id="rId7"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youtu.be/zxAV_Re4OWA?t=323"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281150601_On_the_Origin_of_the_Constants_c_and_h" TargetMode="External"/><Relationship Id="rId5" Type="http://schemas.openxmlformats.org/officeDocument/2006/relationships/image" Target="../media/image4.png"/><Relationship Id="rId4" Type="http://schemas.openxmlformats.org/officeDocument/2006/relationships/hyperlink" Target="https://youtu.be/zxAV_Re4OWA?t=239"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xml"/><Relationship Id="rId6" Type="http://schemas.openxmlformats.org/officeDocument/2006/relationships/image" Target="../media/image133.jpeg"/><Relationship Id="rId5" Type="http://schemas.openxmlformats.org/officeDocument/2006/relationships/image" Target="../media/image26.png"/><Relationship Id="rId4" Type="http://schemas.openxmlformats.org/officeDocument/2006/relationships/hyperlink" Target="https://www.paladion.net/devsecop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youtu.be/8lhxIOAfDs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youtu.be/zhk3kuicg00?t=377"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hyperlink" Target="https://youtu.be/zhk3kuicg00?t=524" TargetMode="External"/><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ez773teNFYA?t=6634"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IOiZatlZtGU?t=159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ujvS2K06dg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Mv9NEXX1VHc"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hyperlink" Target="https://youtu.be/V10hzjgoklA?t=2281" TargetMode="External"/><Relationship Id="rId4" Type="http://schemas.openxmlformats.org/officeDocument/2006/relationships/image" Target="../media/image150.png"/></Relationships>
</file>

<file path=ppt/slides/_rels/slide66.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hyperlink" Target="https://journals.openedition.org/bibnum/524?lang=en" TargetMode="External"/><Relationship Id="rId4" Type="http://schemas.openxmlformats.org/officeDocument/2006/relationships/image" Target="../media/image152.jpeg"/><Relationship Id="rId9" Type="http://schemas.openxmlformats.org/officeDocument/2006/relationships/image" Target="../media/image155.png"/></Relationships>
</file>

<file path=ppt/slides/_rels/slide6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jpeg"/></Relationships>
</file>

<file path=ppt/slides/_rels/slide6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drwho.virtadpt.net/files/mov.pdf" TargetMode="External"/><Relationship Id="rId1" Type="http://schemas.openxmlformats.org/officeDocument/2006/relationships/slideLayout" Target="../slideLayouts/slideLayout9.xml"/><Relationship Id="rId5" Type="http://schemas.openxmlformats.org/officeDocument/2006/relationships/image" Target="../media/image161.png"/><Relationship Id="rId4" Type="http://schemas.openxmlformats.org/officeDocument/2006/relationships/image" Target="../media/image160.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hyperlink" Target="https://youtu.be/NmWwRmvjAE8?t=1537" TargetMode="External"/><Relationship Id="rId1" Type="http://schemas.openxmlformats.org/officeDocument/2006/relationships/slideLayout" Target="../slideLayouts/slideLayout9.xml"/><Relationship Id="rId5" Type="http://schemas.openxmlformats.org/officeDocument/2006/relationships/image" Target="../media/image163.png"/><Relationship Id="rId4" Type="http://schemas.openxmlformats.org/officeDocument/2006/relationships/hyperlink" Target="https://youtu.be/NmWwRmvjAE8?t=103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en.wikipedia.org/wiki/File:Christoph_Bernhard_Francke_-_Bildnis_des_Philosophen_Leibniz_(ca._1695).jpg"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164.jpeg"/><Relationship Id="rId7" Type="http://schemas.openxmlformats.org/officeDocument/2006/relationships/image" Target="../media/image166.jpeg"/><Relationship Id="rId2" Type="http://schemas.openxmlformats.org/officeDocument/2006/relationships/hyperlink" Target="https://en.wikipedia.org/wiki/Alonzo_Church" TargetMode="External"/><Relationship Id="rId1" Type="http://schemas.openxmlformats.org/officeDocument/2006/relationships/slideLayout" Target="../slideLayouts/slideLayout9.xml"/><Relationship Id="rId6" Type="http://schemas.openxmlformats.org/officeDocument/2006/relationships/hyperlink" Target="https://en.wikipedia.org/wiki/Alfred_Tarski" TargetMode="External"/><Relationship Id="rId11" Type="http://schemas.openxmlformats.org/officeDocument/2006/relationships/hyperlink" Target="https://en.wikipedia.org/wiki/Charles_Sanders_Peirce" TargetMode="External"/><Relationship Id="rId5" Type="http://schemas.openxmlformats.org/officeDocument/2006/relationships/image" Target="../media/image165.jpeg"/><Relationship Id="rId10" Type="http://schemas.openxmlformats.org/officeDocument/2006/relationships/image" Target="../media/image167.jpeg"/><Relationship Id="rId4" Type="http://schemas.openxmlformats.org/officeDocument/2006/relationships/hyperlink" Target="https://en.wikipedia.org/wiki/Stephen_Cole_Kleene" TargetMode="External"/><Relationship Id="rId9" Type="http://schemas.openxmlformats.org/officeDocument/2006/relationships/hyperlink" Target="https://en.wikipedia.org/wiki/Dana_Scott"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Charles_Sanders_Peirce" TargetMode="External"/><Relationship Id="rId2" Type="http://schemas.openxmlformats.org/officeDocument/2006/relationships/image" Target="../media/image167.jpeg"/><Relationship Id="rId1" Type="http://schemas.openxmlformats.org/officeDocument/2006/relationships/slideLayout" Target="../slideLayouts/slideLayout9.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hyperlink" Target="#cite_note-B&#252;ningLettmann1999-1"/></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3.jpeg"/><Relationship Id="rId5" Type="http://schemas.openxmlformats.org/officeDocument/2006/relationships/hyperlink" Target="https://youtu.be/j2m5YMnHvQQ" TargetMode="External"/><Relationship Id="rId4" Type="http://schemas.openxmlformats.org/officeDocument/2006/relationships/image" Target="../media/image172.gif"/></Relationships>
</file>

<file path=ppt/slides/_rels/slide74.xml.rels><?xml version="1.0" encoding="UTF-8" standalone="yes"?>
<Relationships xmlns="http://schemas.openxmlformats.org/package/2006/relationships"><Relationship Id="rId3" Type="http://schemas.openxmlformats.org/officeDocument/2006/relationships/hyperlink" Target="https://youtu.be/OSuu8zBBNAA?t=857"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peakerdeck.com/glebec/lambda-calc-talk-frontside-version?slide=9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speakerdeck.com/glebec/lambda-calc-talk-frontside-version?slide=9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顾学雍</a:t>
            </a:r>
            <a:endParaRPr dirty="0"/>
          </a:p>
          <a:p>
            <a:pPr marL="0" lvl="0" indent="0" algn="ctr" rtl="0">
              <a:spcBef>
                <a:spcPts val="0"/>
              </a:spcBef>
              <a:spcAft>
                <a:spcPts val="0"/>
              </a:spcAft>
              <a:buNone/>
            </a:pPr>
            <a:r>
              <a:rPr lang="en" dirty="0"/>
              <a:t>October </a:t>
            </a:r>
            <a:r>
              <a:rPr lang="en-US" dirty="0"/>
              <a:t>2</a:t>
            </a:r>
            <a:r>
              <a:rPr lang="en-US" altLang="zh-CN" dirty="0"/>
              <a:t>7</a:t>
            </a:r>
            <a:r>
              <a:rPr lang="en" dirty="0"/>
              <a:t>, 202</a:t>
            </a:r>
            <a:r>
              <a:rPr lang="en-US" altLang="zh-CN" dirty="0"/>
              <a:t>1</a:t>
            </a:r>
            <a:endParaRPr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11708" y="327923"/>
            <a:ext cx="8520600" cy="2469252"/>
          </a:xfrm>
        </p:spPr>
        <p:txBody>
          <a:bodyPr/>
          <a:lstStyle/>
          <a:p>
            <a:r>
              <a:rPr lang="zh-TW" altLang="en-US" sz="2400" dirty="0"/>
              <a:t>超越学科界限的认知基础</a:t>
            </a:r>
            <a:br>
              <a:rPr lang="zh-TW" altLang="en-US" sz="2400" dirty="0"/>
            </a:br>
            <a:r>
              <a:rPr lang="en-US" sz="2400" dirty="0"/>
              <a:t>Transdisciplinary Cognitive Foundation</a:t>
            </a:r>
            <a:br>
              <a:rPr lang="en-US" sz="2400" dirty="0"/>
            </a:br>
            <a:br>
              <a:rPr lang="en-US" sz="2400" dirty="0"/>
            </a:br>
            <a:r>
              <a:rPr lang="en-US" sz="2400" dirty="0"/>
              <a:t>Recursion, Continuation, </a:t>
            </a:r>
            <a:r>
              <a:rPr lang="en-US" sz="2400" dirty="0">
                <a:solidFill>
                  <a:schemeClr val="bg2">
                    <a:lumMod val="40000"/>
                    <a:lumOff val="60000"/>
                  </a:schemeClr>
                </a:solidFill>
              </a:rPr>
              <a:t>and CICD/DevOps</a:t>
            </a:r>
            <a:br>
              <a:rPr lang="en-US" sz="2400" dirty="0"/>
            </a:br>
            <a:r>
              <a:rPr lang="en-US" sz="2400" dirty="0"/>
              <a:t>Week 07</a:t>
            </a:r>
            <a:endParaRPr lang="en-TW"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Five Critical Function Names</a:t>
            </a:r>
            <a:endParaRPr dirty="0">
              <a:solidFill>
                <a:schemeClr val="tx1"/>
              </a:solidFill>
            </a:endParaRPr>
          </a:p>
        </p:txBody>
      </p:sp>
      <p:pic>
        <p:nvPicPr>
          <p:cNvPr id="4" name="Picture 3">
            <a:hlinkClick r:id="rId3"/>
            <a:extLst>
              <a:ext uri="{FF2B5EF4-FFF2-40B4-BE49-F238E27FC236}">
                <a16:creationId xmlns:a16="http://schemas.microsoft.com/office/drawing/2014/main" id="{34490EA1-F341-D84C-BBB5-8EC5289A7466}"/>
              </a:ext>
            </a:extLst>
          </p:cNvPr>
          <p:cNvPicPr>
            <a:picLocks noChangeAspect="1"/>
          </p:cNvPicPr>
          <p:nvPr/>
        </p:nvPicPr>
        <p:blipFill>
          <a:blip r:embed="rId4"/>
          <a:stretch>
            <a:fillRect/>
          </a:stretch>
        </p:blipFill>
        <p:spPr>
          <a:xfrm>
            <a:off x="148856" y="1017725"/>
            <a:ext cx="4994653" cy="2088905"/>
          </a:xfrm>
          <a:prstGeom prst="rect">
            <a:avLst/>
          </a:prstGeom>
        </p:spPr>
      </p:pic>
      <p:pic>
        <p:nvPicPr>
          <p:cNvPr id="6" name="Picture 5">
            <a:hlinkClick r:id="rId5"/>
            <a:extLst>
              <a:ext uri="{FF2B5EF4-FFF2-40B4-BE49-F238E27FC236}">
                <a16:creationId xmlns:a16="http://schemas.microsoft.com/office/drawing/2014/main" id="{6E0EA4A1-985B-4242-AC2F-1491F406B0E9}"/>
              </a:ext>
            </a:extLst>
          </p:cNvPr>
          <p:cNvPicPr>
            <a:picLocks noChangeAspect="1"/>
          </p:cNvPicPr>
          <p:nvPr/>
        </p:nvPicPr>
        <p:blipFill>
          <a:blip r:embed="rId6"/>
          <a:stretch>
            <a:fillRect/>
          </a:stretch>
        </p:blipFill>
        <p:spPr>
          <a:xfrm>
            <a:off x="4915745" y="2122738"/>
            <a:ext cx="3630583" cy="2491488"/>
          </a:xfrm>
          <a:prstGeom prst="rect">
            <a:avLst/>
          </a:prstGeom>
        </p:spPr>
      </p:pic>
      <p:sp>
        <p:nvSpPr>
          <p:cNvPr id="7" name="TextBox 6">
            <a:extLst>
              <a:ext uri="{FF2B5EF4-FFF2-40B4-BE49-F238E27FC236}">
                <a16:creationId xmlns:a16="http://schemas.microsoft.com/office/drawing/2014/main" id="{29BD5C29-0E11-494B-A118-9FEA3DA444CB}"/>
              </a:ext>
            </a:extLst>
          </p:cNvPr>
          <p:cNvSpPr txBox="1"/>
          <p:nvPr/>
        </p:nvSpPr>
        <p:spPr>
          <a:xfrm>
            <a:off x="5464602" y="1078285"/>
            <a:ext cx="1845377" cy="307777"/>
          </a:xfrm>
          <a:prstGeom prst="rect">
            <a:avLst/>
          </a:prstGeom>
          <a:noFill/>
        </p:spPr>
        <p:txBody>
          <a:bodyPr wrap="none" rtlCol="0">
            <a:spAutoFit/>
          </a:bodyPr>
          <a:lstStyle/>
          <a:p>
            <a:r>
              <a:rPr lang="en-TW" dirty="0"/>
              <a:t>Idiot = identity = zero</a:t>
            </a:r>
          </a:p>
        </p:txBody>
      </p:sp>
      <p:sp>
        <p:nvSpPr>
          <p:cNvPr id="9" name="TextBox 8">
            <a:extLst>
              <a:ext uri="{FF2B5EF4-FFF2-40B4-BE49-F238E27FC236}">
                <a16:creationId xmlns:a16="http://schemas.microsoft.com/office/drawing/2014/main" id="{A0D8A560-4973-3144-BB5E-E18FB4B34CC6}"/>
              </a:ext>
            </a:extLst>
          </p:cNvPr>
          <p:cNvSpPr txBox="1"/>
          <p:nvPr/>
        </p:nvSpPr>
        <p:spPr>
          <a:xfrm>
            <a:off x="5464601" y="1570231"/>
            <a:ext cx="2850460" cy="307777"/>
          </a:xfrm>
          <a:prstGeom prst="rect">
            <a:avLst/>
          </a:prstGeom>
          <a:noFill/>
        </p:spPr>
        <p:txBody>
          <a:bodyPr wrap="none" rtlCol="0">
            <a:spAutoFit/>
          </a:bodyPr>
          <a:lstStyle/>
          <a:p>
            <a:r>
              <a:rPr lang="en-TW" dirty="0"/>
              <a:t>Mockingbird = self-application = 𝜌</a:t>
            </a:r>
          </a:p>
        </p:txBody>
      </p:sp>
      <p:sp>
        <p:nvSpPr>
          <p:cNvPr id="10" name="TextBox 9">
            <a:extLst>
              <a:ext uri="{FF2B5EF4-FFF2-40B4-BE49-F238E27FC236}">
                <a16:creationId xmlns:a16="http://schemas.microsoft.com/office/drawing/2014/main" id="{441BCE51-3D58-664F-807D-434201B7BE93}"/>
              </a:ext>
            </a:extLst>
          </p:cNvPr>
          <p:cNvSpPr txBox="1"/>
          <p:nvPr/>
        </p:nvSpPr>
        <p:spPr>
          <a:xfrm>
            <a:off x="596929" y="3312063"/>
            <a:ext cx="2398413" cy="307777"/>
          </a:xfrm>
          <a:prstGeom prst="rect">
            <a:avLst/>
          </a:prstGeom>
          <a:noFill/>
        </p:spPr>
        <p:txBody>
          <a:bodyPr wrap="none" rtlCol="0">
            <a:spAutoFit/>
          </a:bodyPr>
          <a:lstStyle/>
          <a:p>
            <a:r>
              <a:rPr lang="en-TW" dirty="0"/>
              <a:t>Kestrel = first, const = proj</a:t>
            </a:r>
            <a:r>
              <a:rPr lang="en-TW" baseline="-25000" dirty="0"/>
              <a:t>1</a:t>
            </a:r>
            <a:r>
              <a:rPr lang="en-TW" baseline="30000" dirty="0"/>
              <a:t>n</a:t>
            </a:r>
            <a:endParaRPr lang="en-TW" dirty="0"/>
          </a:p>
        </p:txBody>
      </p:sp>
      <p:sp>
        <p:nvSpPr>
          <p:cNvPr id="11" name="TextBox 10">
            <a:extLst>
              <a:ext uri="{FF2B5EF4-FFF2-40B4-BE49-F238E27FC236}">
                <a16:creationId xmlns:a16="http://schemas.microsoft.com/office/drawing/2014/main" id="{63E4F3FF-CB10-FF4D-B065-18EEA0B5D10F}"/>
              </a:ext>
            </a:extLst>
          </p:cNvPr>
          <p:cNvSpPr txBox="1"/>
          <p:nvPr/>
        </p:nvSpPr>
        <p:spPr>
          <a:xfrm>
            <a:off x="613734" y="3727803"/>
            <a:ext cx="1943161" cy="307777"/>
          </a:xfrm>
          <a:prstGeom prst="rect">
            <a:avLst/>
          </a:prstGeom>
          <a:noFill/>
        </p:spPr>
        <p:txBody>
          <a:bodyPr wrap="none" rtlCol="0">
            <a:spAutoFit/>
          </a:bodyPr>
          <a:lstStyle/>
          <a:p>
            <a:r>
              <a:rPr lang="en-TW" dirty="0"/>
              <a:t>Kite = second = proj</a:t>
            </a:r>
            <a:r>
              <a:rPr lang="en-TW" baseline="-25000" dirty="0"/>
              <a:t>2</a:t>
            </a:r>
            <a:r>
              <a:rPr lang="en-TW" baseline="30000" dirty="0"/>
              <a:t>n</a:t>
            </a:r>
            <a:endParaRPr lang="en-TW" dirty="0"/>
          </a:p>
        </p:txBody>
      </p:sp>
      <p:sp>
        <p:nvSpPr>
          <p:cNvPr id="12" name="TextBox 11">
            <a:extLst>
              <a:ext uri="{FF2B5EF4-FFF2-40B4-BE49-F238E27FC236}">
                <a16:creationId xmlns:a16="http://schemas.microsoft.com/office/drawing/2014/main" id="{0144AF95-24EE-8F4B-85D2-F349745AB399}"/>
              </a:ext>
            </a:extLst>
          </p:cNvPr>
          <p:cNvSpPr txBox="1"/>
          <p:nvPr/>
        </p:nvSpPr>
        <p:spPr>
          <a:xfrm>
            <a:off x="613733" y="4125775"/>
            <a:ext cx="3853940" cy="307777"/>
          </a:xfrm>
          <a:prstGeom prst="rect">
            <a:avLst/>
          </a:prstGeom>
          <a:noFill/>
        </p:spPr>
        <p:txBody>
          <a:bodyPr wrap="none" rtlCol="0">
            <a:spAutoFit/>
          </a:bodyPr>
          <a:lstStyle/>
          <a:p>
            <a:r>
              <a:rPr lang="en-TW" dirty="0"/>
              <a:t>Cardinal = reverse arguments = a composition</a:t>
            </a:r>
          </a:p>
        </p:txBody>
      </p:sp>
    </p:spTree>
    <p:extLst>
      <p:ext uri="{BB962C8B-B14F-4D97-AF65-F5344CB8AC3E}">
        <p14:creationId xmlns:p14="http://schemas.microsoft.com/office/powerpoint/2010/main" val="223084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Lambda Calculus = Turing Machine</a:t>
            </a:r>
            <a:endParaRPr dirty="0">
              <a:solidFill>
                <a:schemeClr val="tx1"/>
              </a:solidFill>
            </a:endParaRPr>
          </a:p>
        </p:txBody>
      </p:sp>
      <p:pic>
        <p:nvPicPr>
          <p:cNvPr id="2" name="Picture 1">
            <a:hlinkClick r:id="rId3"/>
            <a:extLst>
              <a:ext uri="{FF2B5EF4-FFF2-40B4-BE49-F238E27FC236}">
                <a16:creationId xmlns:a16="http://schemas.microsoft.com/office/drawing/2014/main" id="{355C24F1-BB9B-6A40-8001-CEDE11114B3E}"/>
              </a:ext>
            </a:extLst>
          </p:cNvPr>
          <p:cNvPicPr>
            <a:picLocks noChangeAspect="1"/>
          </p:cNvPicPr>
          <p:nvPr/>
        </p:nvPicPr>
        <p:blipFill>
          <a:blip r:embed="rId4"/>
          <a:stretch>
            <a:fillRect/>
          </a:stretch>
        </p:blipFill>
        <p:spPr>
          <a:xfrm>
            <a:off x="1568302" y="1241067"/>
            <a:ext cx="6007395" cy="3261300"/>
          </a:xfrm>
          <a:prstGeom prst="rect">
            <a:avLst/>
          </a:prstGeom>
        </p:spPr>
      </p:pic>
    </p:spTree>
    <p:extLst>
      <p:ext uri="{BB962C8B-B14F-4D97-AF65-F5344CB8AC3E}">
        <p14:creationId xmlns:p14="http://schemas.microsoft.com/office/powerpoint/2010/main" val="242229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Stephen C. Kleene created Recursive Function Theory</a:t>
            </a:r>
            <a:endParaRPr dirty="0">
              <a:solidFill>
                <a:schemeClr val="tx1"/>
              </a:solidFill>
            </a:endParaRPr>
          </a:p>
        </p:txBody>
      </p:sp>
      <p:pic>
        <p:nvPicPr>
          <p:cNvPr id="2" name="Picture 1">
            <a:hlinkClick r:id="rId3"/>
            <a:extLst>
              <a:ext uri="{FF2B5EF4-FFF2-40B4-BE49-F238E27FC236}">
                <a16:creationId xmlns:a16="http://schemas.microsoft.com/office/drawing/2014/main" id="{45B688A8-C80D-D840-A8DA-1AA9D34CB3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720" y="1318110"/>
            <a:ext cx="3460920" cy="1317741"/>
          </a:xfrm>
          <a:prstGeom prst="rect">
            <a:avLst/>
          </a:prstGeom>
        </p:spPr>
      </p:pic>
      <p:sp>
        <p:nvSpPr>
          <p:cNvPr id="3" name="TextBox 2">
            <a:extLst>
              <a:ext uri="{FF2B5EF4-FFF2-40B4-BE49-F238E27FC236}">
                <a16:creationId xmlns:a16="http://schemas.microsoft.com/office/drawing/2014/main" id="{BE7A33A6-0FDB-794D-824A-6B267CF29CE8}"/>
              </a:ext>
            </a:extLst>
          </p:cNvPr>
          <p:cNvSpPr txBox="1"/>
          <p:nvPr/>
        </p:nvSpPr>
        <p:spPr>
          <a:xfrm>
            <a:off x="460700" y="2659131"/>
            <a:ext cx="3572959" cy="2292935"/>
          </a:xfrm>
          <a:prstGeom prst="rect">
            <a:avLst/>
          </a:prstGeom>
          <a:noFill/>
        </p:spPr>
        <p:txBody>
          <a:bodyPr wrap="square" rtlCol="0">
            <a:spAutoFit/>
          </a:bodyPr>
          <a:lstStyle/>
          <a:p>
            <a:r>
              <a:rPr lang="en-US" sz="1100" b="1" dirty="0"/>
              <a:t>An algorithm is a procedure, given by a finite set of instructions, to serve as follows in relation to a given infinite class of questions, (a) If we select any question from the class, the instructions will tell us how to perform a step, (b) After any step, if we do not receive the answer then, the instructions together with the existing situation will tell us what step to take next, (c) The instructions will enable us to recognize when a situation is reached in which the answer is before us, and to read it off then; and this will eventually happen if the question has an answer.  …</a:t>
            </a:r>
            <a:endParaRPr lang="en-US" sz="1100" dirty="0"/>
          </a:p>
          <a:p>
            <a:endParaRPr lang="en-TW" sz="1100" dirty="0"/>
          </a:p>
        </p:txBody>
      </p:sp>
      <p:pic>
        <p:nvPicPr>
          <p:cNvPr id="4" name="Picture 3">
            <a:hlinkClick r:id="rId5"/>
            <a:extLst>
              <a:ext uri="{FF2B5EF4-FFF2-40B4-BE49-F238E27FC236}">
                <a16:creationId xmlns:a16="http://schemas.microsoft.com/office/drawing/2014/main" id="{7B80A524-4099-CD47-A05C-F253DA3B9DA1}"/>
              </a:ext>
            </a:extLst>
          </p:cNvPr>
          <p:cNvPicPr>
            <a:picLocks noChangeAspect="1"/>
          </p:cNvPicPr>
          <p:nvPr/>
        </p:nvPicPr>
        <p:blipFill>
          <a:blip r:embed="rId6"/>
          <a:stretch>
            <a:fillRect/>
          </a:stretch>
        </p:blipFill>
        <p:spPr>
          <a:xfrm>
            <a:off x="4901010" y="1164274"/>
            <a:ext cx="3011204" cy="2292935"/>
          </a:xfrm>
          <a:prstGeom prst="rect">
            <a:avLst/>
          </a:prstGeom>
        </p:spPr>
      </p:pic>
      <p:pic>
        <p:nvPicPr>
          <p:cNvPr id="5" name="Picture 4">
            <a:extLst>
              <a:ext uri="{FF2B5EF4-FFF2-40B4-BE49-F238E27FC236}">
                <a16:creationId xmlns:a16="http://schemas.microsoft.com/office/drawing/2014/main" id="{AE029847-E95B-A747-A050-5CE89CF73123}"/>
              </a:ext>
            </a:extLst>
          </p:cNvPr>
          <p:cNvPicPr>
            <a:picLocks noChangeAspect="1"/>
          </p:cNvPicPr>
          <p:nvPr/>
        </p:nvPicPr>
        <p:blipFill>
          <a:blip r:embed="rId7"/>
          <a:stretch>
            <a:fillRect/>
          </a:stretch>
        </p:blipFill>
        <p:spPr>
          <a:xfrm>
            <a:off x="5037384" y="3488192"/>
            <a:ext cx="2738455" cy="982067"/>
          </a:xfrm>
          <a:prstGeom prst="rect">
            <a:avLst/>
          </a:prstGeom>
        </p:spPr>
      </p:pic>
      <p:sp>
        <p:nvSpPr>
          <p:cNvPr id="6" name="TextBox 5">
            <a:extLst>
              <a:ext uri="{FF2B5EF4-FFF2-40B4-BE49-F238E27FC236}">
                <a16:creationId xmlns:a16="http://schemas.microsoft.com/office/drawing/2014/main" id="{3C1A630A-0BE6-E843-ACAA-E854F24B67E8}"/>
              </a:ext>
            </a:extLst>
          </p:cNvPr>
          <p:cNvSpPr txBox="1"/>
          <p:nvPr/>
        </p:nvSpPr>
        <p:spPr>
          <a:xfrm>
            <a:off x="4901010" y="4501242"/>
            <a:ext cx="3011204" cy="553998"/>
          </a:xfrm>
          <a:prstGeom prst="rect">
            <a:avLst/>
          </a:prstGeom>
          <a:noFill/>
        </p:spPr>
        <p:txBody>
          <a:bodyPr wrap="square" rtlCol="0">
            <a:spAutoFit/>
          </a:bodyPr>
          <a:lstStyle/>
          <a:p>
            <a:r>
              <a:rPr lang="en-US" sz="1000" dirty="0"/>
              <a:t>For his leadership in the theory of recursion and effective computability and for developing it into a deep and broad field of mathematical research.</a:t>
            </a:r>
            <a:endParaRPr lang="en-TW" sz="1000" dirty="0"/>
          </a:p>
        </p:txBody>
      </p:sp>
    </p:spTree>
    <p:extLst>
      <p:ext uri="{BB962C8B-B14F-4D97-AF65-F5344CB8AC3E}">
        <p14:creationId xmlns:p14="http://schemas.microsoft.com/office/powerpoint/2010/main" val="384179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Lambda Calculus represents Boolean values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4" name="Picture 3">
            <a:hlinkClick r:id="rId3"/>
            <a:extLst>
              <a:ext uri="{FF2B5EF4-FFF2-40B4-BE49-F238E27FC236}">
                <a16:creationId xmlns:a16="http://schemas.microsoft.com/office/drawing/2014/main" id="{5287CF10-F451-4140-A5F7-E884E5E559C8}"/>
              </a:ext>
            </a:extLst>
          </p:cNvPr>
          <p:cNvPicPr>
            <a:picLocks noChangeAspect="1"/>
          </p:cNvPicPr>
          <p:nvPr/>
        </p:nvPicPr>
        <p:blipFill>
          <a:blip r:embed="rId4"/>
          <a:stretch>
            <a:fillRect/>
          </a:stretch>
        </p:blipFill>
        <p:spPr>
          <a:xfrm>
            <a:off x="524296" y="1185091"/>
            <a:ext cx="8095407" cy="3478126"/>
          </a:xfrm>
          <a:prstGeom prst="rect">
            <a:avLst/>
          </a:prstGeom>
        </p:spPr>
      </p:pic>
    </p:spTree>
    <p:extLst>
      <p:ext uri="{BB962C8B-B14F-4D97-AF65-F5344CB8AC3E}">
        <p14:creationId xmlns:p14="http://schemas.microsoft.com/office/powerpoint/2010/main" val="278766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Recursion has Magic Powers</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04828" y="1141404"/>
            <a:ext cx="7361310" cy="523220"/>
          </a:xfrm>
          <a:prstGeom prst="rect">
            <a:avLst/>
          </a:prstGeom>
          <a:noFill/>
        </p:spPr>
        <p:txBody>
          <a:bodyPr wrap="none" rtlCol="0">
            <a:spAutoFit/>
          </a:bodyPr>
          <a:lstStyle/>
          <a:p>
            <a:pPr algn="ctr"/>
            <a:r>
              <a:rPr lang="en-US" sz="2800" dirty="0"/>
              <a:t>Multi-Level Recursion gives Practical Powers</a:t>
            </a:r>
            <a:endParaRPr lang="en-TW" sz="2800" dirty="0"/>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37575" y="1587222"/>
            <a:ext cx="1349556" cy="1376288"/>
          </a:xfrm>
          <a:prstGeom prst="rect">
            <a:avLst/>
          </a:prstGeom>
        </p:spPr>
      </p:pic>
      <p:pic>
        <p:nvPicPr>
          <p:cNvPr id="9" name="Picture 8">
            <a:hlinkClick r:id="rId3"/>
            <a:extLst>
              <a:ext uri="{FF2B5EF4-FFF2-40B4-BE49-F238E27FC236}">
                <a16:creationId xmlns:a16="http://schemas.microsoft.com/office/drawing/2014/main" id="{D90A7A42-FB58-6347-A196-8A270201B79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4685483" y="1587222"/>
            <a:ext cx="1349556" cy="1376288"/>
          </a:xfrm>
          <a:prstGeom prst="rect">
            <a:avLst/>
          </a:prstGeom>
        </p:spPr>
      </p:pic>
      <p:sp>
        <p:nvSpPr>
          <p:cNvPr id="6" name="TextBox 5">
            <a:extLst>
              <a:ext uri="{FF2B5EF4-FFF2-40B4-BE49-F238E27FC236}">
                <a16:creationId xmlns:a16="http://schemas.microsoft.com/office/drawing/2014/main" id="{5594ECD7-3F51-9746-A980-3FF95EDD6309}"/>
              </a:ext>
            </a:extLst>
          </p:cNvPr>
          <p:cNvSpPr txBox="1"/>
          <p:nvPr/>
        </p:nvSpPr>
        <p:spPr>
          <a:xfrm>
            <a:off x="379470" y="3396216"/>
            <a:ext cx="2898538" cy="830997"/>
          </a:xfrm>
          <a:prstGeom prst="rect">
            <a:avLst/>
          </a:prstGeom>
          <a:noFill/>
        </p:spPr>
        <p:txBody>
          <a:bodyPr wrap="square" rtlCol="0">
            <a:spAutoFit/>
          </a:bodyPr>
          <a:lstStyle/>
          <a:p>
            <a:r>
              <a:rPr lang="en-TW" sz="1200" dirty="0"/>
              <a:t>Abstract Specification can be transformed into Primitive Recursive Functions based on Formal Methods and Model Checking Tools. </a:t>
            </a:r>
          </a:p>
        </p:txBody>
      </p:sp>
      <p:sp>
        <p:nvSpPr>
          <p:cNvPr id="10" name="TextBox 9">
            <a:extLst>
              <a:ext uri="{FF2B5EF4-FFF2-40B4-BE49-F238E27FC236}">
                <a16:creationId xmlns:a16="http://schemas.microsoft.com/office/drawing/2014/main" id="{4D1DFA31-DA1F-2D43-92E9-A8201F3E1D89}"/>
              </a:ext>
            </a:extLst>
          </p:cNvPr>
          <p:cNvSpPr txBox="1"/>
          <p:nvPr/>
        </p:nvSpPr>
        <p:spPr>
          <a:xfrm>
            <a:off x="6278527" y="3211551"/>
            <a:ext cx="2483375" cy="1200329"/>
          </a:xfrm>
          <a:prstGeom prst="rect">
            <a:avLst/>
          </a:prstGeom>
          <a:noFill/>
        </p:spPr>
        <p:txBody>
          <a:bodyPr wrap="square" rtlCol="0">
            <a:spAutoFit/>
          </a:bodyPr>
          <a:lstStyle/>
          <a:p>
            <a:r>
              <a:rPr lang="en-TW" sz="1200" dirty="0"/>
              <a:t>Concrete Implementations can be realized using Galois Connections (a kind of recursion) introduced in Abstract Interpretation to automate verification and validatin activities.</a:t>
            </a:r>
          </a:p>
        </p:txBody>
      </p:sp>
      <p:pic>
        <p:nvPicPr>
          <p:cNvPr id="4" name="Picture 3">
            <a:hlinkClick r:id="rId5"/>
            <a:extLst>
              <a:ext uri="{FF2B5EF4-FFF2-40B4-BE49-F238E27FC236}">
                <a16:creationId xmlns:a16="http://schemas.microsoft.com/office/drawing/2014/main" id="{0E9ACDB9-BE5D-1547-A0FF-65DF980F16F0}"/>
              </a:ext>
            </a:extLst>
          </p:cNvPr>
          <p:cNvPicPr>
            <a:picLocks noChangeAspect="1"/>
          </p:cNvPicPr>
          <p:nvPr/>
        </p:nvPicPr>
        <p:blipFill>
          <a:blip r:embed="rId6"/>
          <a:stretch>
            <a:fillRect/>
          </a:stretch>
        </p:blipFill>
        <p:spPr>
          <a:xfrm>
            <a:off x="3450389" y="3054242"/>
            <a:ext cx="2483375" cy="1718058"/>
          </a:xfrm>
          <a:prstGeom prst="rect">
            <a:avLst/>
          </a:prstGeom>
        </p:spPr>
      </p:pic>
      <p:sp>
        <p:nvSpPr>
          <p:cNvPr id="5" name="TextBox 4">
            <a:extLst>
              <a:ext uri="{FF2B5EF4-FFF2-40B4-BE49-F238E27FC236}">
                <a16:creationId xmlns:a16="http://schemas.microsoft.com/office/drawing/2014/main" id="{A84A4CC4-B0F6-854C-A61F-086A47AD6BE8}"/>
              </a:ext>
            </a:extLst>
          </p:cNvPr>
          <p:cNvSpPr txBox="1"/>
          <p:nvPr/>
        </p:nvSpPr>
        <p:spPr>
          <a:xfrm>
            <a:off x="3202725" y="4847666"/>
            <a:ext cx="2978701" cy="261610"/>
          </a:xfrm>
          <a:prstGeom prst="rect">
            <a:avLst/>
          </a:prstGeom>
          <a:noFill/>
        </p:spPr>
        <p:txBody>
          <a:bodyPr wrap="none" rtlCol="0">
            <a:spAutoFit/>
          </a:bodyPr>
          <a:lstStyle/>
          <a:p>
            <a:r>
              <a:rPr lang="en-US" sz="1100" dirty="0"/>
              <a:t>Image Source: Iowa State University: </a:t>
            </a:r>
            <a:r>
              <a:rPr lang="en-US" sz="1100" dirty="0">
                <a:hlinkClick r:id="rId5"/>
              </a:rPr>
              <a:t>Wei Le</a:t>
            </a:r>
            <a:endParaRPr lang="en-TW" sz="1100" dirty="0"/>
          </a:p>
        </p:txBody>
      </p:sp>
    </p:spTree>
    <p:extLst>
      <p:ext uri="{BB962C8B-B14F-4D97-AF65-F5344CB8AC3E}">
        <p14:creationId xmlns:p14="http://schemas.microsoft.com/office/powerpoint/2010/main" val="2208050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All Classes of Constraint Satisfaction Problems</a:t>
            </a:r>
            <a:endParaRPr lang="en-US" dirty="0">
              <a:latin typeface="+mj-lt"/>
              <a:ea typeface="STXingkai" panose="02010800040101010101" pitchFamily="2" charset="-122"/>
            </a:endParaRP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4" name="Picture 3">
            <a:extLst>
              <a:ext uri="{FF2B5EF4-FFF2-40B4-BE49-F238E27FC236}">
                <a16:creationId xmlns:a16="http://schemas.microsoft.com/office/drawing/2014/main" id="{98D95F79-5939-4341-B250-2F7E0D503F88}"/>
              </a:ext>
            </a:extLst>
          </p:cNvPr>
          <p:cNvPicPr>
            <a:picLocks noChangeAspect="1"/>
          </p:cNvPicPr>
          <p:nvPr/>
        </p:nvPicPr>
        <p:blipFill>
          <a:blip r:embed="rId3"/>
          <a:stretch>
            <a:fillRect/>
          </a:stretch>
        </p:blipFill>
        <p:spPr>
          <a:xfrm>
            <a:off x="5195069" y="1017725"/>
            <a:ext cx="2465032" cy="3963286"/>
          </a:xfrm>
          <a:prstGeom prst="rect">
            <a:avLst/>
          </a:prstGeom>
        </p:spPr>
      </p:pic>
      <p:pic>
        <p:nvPicPr>
          <p:cNvPr id="5" name="Picture 4">
            <a:extLst>
              <a:ext uri="{FF2B5EF4-FFF2-40B4-BE49-F238E27FC236}">
                <a16:creationId xmlns:a16="http://schemas.microsoft.com/office/drawing/2014/main" id="{70414AF2-F156-2043-BE18-9483BF7F06DD}"/>
              </a:ext>
            </a:extLst>
          </p:cNvPr>
          <p:cNvPicPr>
            <a:picLocks noChangeAspect="1"/>
          </p:cNvPicPr>
          <p:nvPr/>
        </p:nvPicPr>
        <p:blipFill>
          <a:blip r:embed="rId4"/>
          <a:stretch>
            <a:fillRect/>
          </a:stretch>
        </p:blipFill>
        <p:spPr>
          <a:xfrm>
            <a:off x="1363152" y="1018191"/>
            <a:ext cx="2780466" cy="3645026"/>
          </a:xfrm>
          <a:prstGeom prst="rect">
            <a:avLst/>
          </a:prstGeom>
        </p:spPr>
      </p:pic>
      <p:pic>
        <p:nvPicPr>
          <p:cNvPr id="7" name="Picture 6">
            <a:extLst>
              <a:ext uri="{FF2B5EF4-FFF2-40B4-BE49-F238E27FC236}">
                <a16:creationId xmlns:a16="http://schemas.microsoft.com/office/drawing/2014/main" id="{911E1EF8-1AA7-6845-A1FC-B391E614CB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9649" y="3052538"/>
            <a:ext cx="1284250" cy="1928473"/>
          </a:xfrm>
          <a:prstGeom prst="rect">
            <a:avLst/>
          </a:prstGeom>
        </p:spPr>
      </p:pic>
    </p:spTree>
    <p:extLst>
      <p:ext uri="{BB962C8B-B14F-4D97-AF65-F5344CB8AC3E}">
        <p14:creationId xmlns:p14="http://schemas.microsoft.com/office/powerpoint/2010/main" val="2449385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70153" y="490023"/>
            <a:ext cx="6948377" cy="52322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chemeClr val="tx1"/>
                </a:solidFill>
                <a:effectLst/>
                <a:uLnTx/>
                <a:uFillTx/>
                <a:latin typeface="Calibri"/>
                <a:ea typeface="+mn-ea"/>
                <a:cs typeface="Arial"/>
                <a:sym typeface="Arial"/>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fld id="{34F1E86F-CBF7-4DF7-824A-AB405C555AAE}" type="slidenum">
              <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rPr>
              <a:pPr marL="0" marR="0" lvl="0" indent="0" algn="ctr" defTabSz="685783" rtl="0" eaLnBrk="0" fontAlgn="base" latinLnBrk="0" hangingPunct="0">
                <a:lnSpc>
                  <a:spcPct val="100000"/>
                </a:lnSpc>
                <a:spcBef>
                  <a:spcPct val="0"/>
                </a:spcBef>
                <a:spcAft>
                  <a:spcPct val="0"/>
                </a:spcAft>
                <a:buClrTx/>
                <a:buSzTx/>
                <a:buFont typeface="Arial"/>
                <a:buNone/>
                <a:tabLst/>
                <a:defRPr/>
              </a:pPr>
              <a:t>16</a:t>
            </a:fld>
            <a:endParaRPr kumimoji="0" lang="zh-CN" altLang="en-US" sz="1300" b="0" i="0" u="none" strike="noStrike" kern="1200" cap="none" spc="0" normalizeH="0" baseline="0" noProof="0">
              <a:ln>
                <a:noFill/>
              </a:ln>
              <a:solidFill>
                <a:srgbClr val="000000"/>
              </a:solidFill>
              <a:effectLst/>
              <a:uLnTx/>
              <a:uFillTx/>
              <a:latin typeface="Calibri"/>
              <a:ea typeface="宋体" panose="02010600030101010101" pitchFamily="2" charset="-122"/>
              <a:cs typeface="+mn-cs"/>
              <a:sym typeface="Arial"/>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The thesis:</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Processing data through a single universal learning algorithm</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a:t>
            </a:r>
            <a:r>
              <a:rPr kumimoji="0" lang="zh-CN" altLang="en-US"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can get </a:t>
            </a:r>
            <a:r>
              <a:rPr kumimoji="0" lang="en-US" altLang="zh-CN" sz="2000" b="1" i="1" u="none" strike="noStrike" kern="1200" cap="none" spc="0" normalizeH="0" baseline="0" noProof="0" dirty="0">
                <a:ln>
                  <a:noFill/>
                </a:ln>
                <a:solidFill>
                  <a:srgbClr val="FF0000"/>
                </a:solidFill>
                <a:effectLst/>
                <a:uLnTx/>
                <a:uFillTx/>
                <a:latin typeface="Calibri"/>
                <a:ea typeface="宋体" panose="02010600030101010101" pitchFamily="2" charset="-122"/>
                <a:cs typeface="Arial"/>
                <a:sym typeface="Arial"/>
              </a:rPr>
              <a:t>all the knowledge</a:t>
            </a:r>
            <a:r>
              <a:rPr kumimoji="0" lang="en-US" altLang="zh-CN" sz="2000" b="1"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a:t>
            </a:r>
            <a:r>
              <a:rPr kumimoji="0" lang="en-US" altLang="zh-CN" sz="2000" b="0" i="1"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from the past, the present, and the future</a:t>
            </a:r>
          </a:p>
          <a:p>
            <a:pPr marL="0" marR="0" lvl="0" indent="0" algn="ctr" defTabSz="685783" rtl="0" eaLnBrk="0" fontAlgn="base" latinLnBrk="0" hangingPunct="0">
              <a:lnSpc>
                <a:spcPct val="100000"/>
              </a:lnSpc>
              <a:spcBef>
                <a:spcPct val="0"/>
              </a:spcBef>
              <a:spcAft>
                <a:spcPct val="0"/>
              </a:spcAft>
              <a:buClrTx/>
              <a:buSzTx/>
              <a:buFont typeface="Arial"/>
              <a:buNone/>
              <a:tabLst/>
              <a:defRPr/>
            </a:pPr>
            <a:endParaRPr kumimoji="0" lang="en-US" sz="2000" b="0" i="1" u="none" strike="noStrike" kern="1200" cap="none" spc="0" normalizeH="0" baseline="0" noProof="0" dirty="0">
              <a:ln>
                <a:noFill/>
              </a:ln>
              <a:solidFill>
                <a:schemeClr val="tx1"/>
              </a:solidFill>
              <a:effectLst/>
              <a:uLnTx/>
              <a:uFillTx/>
              <a:latin typeface="Calibri"/>
              <a:ea typeface="+mn-ea"/>
              <a:cs typeface="Arial"/>
              <a:sym typeface="Arial"/>
            </a:endParaRP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Pedro </a:t>
            </a:r>
            <a:r>
              <a:rPr kumimoji="0" lang="en-US" sz="2000" b="0" i="1" u="none" strike="noStrike" kern="1200" cap="none" spc="0" normalizeH="0" baseline="0" noProof="0" dirty="0" err="1">
                <a:ln>
                  <a:noFill/>
                </a:ln>
                <a:solidFill>
                  <a:schemeClr val="tx1"/>
                </a:solidFill>
                <a:effectLst/>
                <a:uLnTx/>
                <a:uFillTx/>
                <a:latin typeface="Calibri"/>
                <a:ea typeface="+mn-ea"/>
                <a:cs typeface="Arial"/>
                <a:sym typeface="Arial"/>
              </a:rPr>
              <a:t>Domingos</a:t>
            </a:r>
            <a:r>
              <a:rPr kumimoji="0" lang="en-US" sz="2000" b="0" i="1" u="none" strike="noStrike" kern="1200" cap="none" spc="0" normalizeH="0" baseline="0" noProof="0" dirty="0">
                <a:ln>
                  <a:noFill/>
                </a:ln>
                <a:solidFill>
                  <a:schemeClr val="tx1"/>
                </a:solidFill>
                <a:effectLst/>
                <a:uLnTx/>
                <a:uFillTx/>
                <a:latin typeface="Calibri"/>
                <a:ea typeface="+mn-ea"/>
                <a:cs typeface="Arial"/>
                <a:sym typeface="Arial"/>
              </a:rPr>
              <a:t>, TMA, P. 25</a:t>
            </a:r>
            <a:endParaRPr kumimoji="0" lang="en-US" sz="2000" b="0" i="0" u="none" strike="noStrike" kern="1200" cap="none" spc="0" normalizeH="0" baseline="0" noProof="0" dirty="0">
              <a:ln>
                <a:noFill/>
              </a:ln>
              <a:solidFill>
                <a:schemeClr val="tx1"/>
              </a:solidFill>
              <a:effectLst/>
              <a:uLnTx/>
              <a:uFillTx/>
              <a:latin typeface="Calibri"/>
              <a:ea typeface="+mn-ea"/>
              <a:cs typeface="Arial"/>
              <a:sym typeface="Arial"/>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Bill Gates recommended this book</a:t>
            </a:r>
          </a:p>
          <a:p>
            <a:pPr marL="0" marR="0" lvl="0" indent="0" algn="ctr" defTabSz="685783" rtl="0" eaLnBrk="0" fontAlgn="base" latinLnBrk="0" hangingPunct="0">
              <a:lnSpc>
                <a:spcPct val="100000"/>
              </a:lnSpc>
              <a:spcBef>
                <a:spcPct val="0"/>
              </a:spcBef>
              <a:spcAft>
                <a:spcPct val="0"/>
              </a:spcAft>
              <a:buClrTx/>
              <a:buSzTx/>
              <a:buFont typeface="Arial"/>
              <a:buNone/>
              <a:tabLst/>
              <a:defRPr/>
            </a:pPr>
            <a:r>
              <a:rPr kumimoji="0" lang="en-US" altLang="zh-CN" sz="1200" b="0" i="0" u="none" strike="noStrike" kern="1200" cap="none" spc="0" normalizeH="0" baseline="0" noProof="0" dirty="0">
                <a:ln>
                  <a:noFill/>
                </a:ln>
                <a:solidFill>
                  <a:schemeClr val="tx1"/>
                </a:solidFill>
                <a:effectLst/>
                <a:uLnTx/>
                <a:uFillTx/>
                <a:latin typeface="Calibri"/>
                <a:ea typeface="宋体" panose="02010600030101010101" pitchFamily="2" charset="-122"/>
                <a:cs typeface="Arial"/>
                <a:sym typeface="Arial"/>
              </a:rPr>
              <a:t> in 2016 Code Conference</a:t>
            </a:r>
            <a:endParaRPr kumimoji="0" lang="en-US" sz="1200" b="0" i="0" u="none" strike="noStrike" kern="1200" cap="none" spc="0" normalizeH="0" baseline="0" noProof="0" dirty="0">
              <a:ln>
                <a:noFill/>
              </a:ln>
              <a:solidFill>
                <a:schemeClr val="tx1"/>
              </a:solidFill>
              <a:effectLst/>
              <a:uLnTx/>
              <a:uFillTx/>
              <a:latin typeface="Calibri"/>
              <a:ea typeface="+mn-ea"/>
              <a:cs typeface="Arial"/>
              <a:sym typeface="Arial"/>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marL="0" marR="0" lvl="0" indent="0" algn="l" defTabSz="685783" rtl="0" eaLnBrk="0" fontAlgn="base" latinLnBrk="0" hangingPunct="0">
              <a:lnSpc>
                <a:spcPct val="100000"/>
              </a:lnSpc>
              <a:spcBef>
                <a:spcPct val="0"/>
              </a:spcBef>
              <a:spcAft>
                <a:spcPct val="0"/>
              </a:spcAft>
              <a:buClrTx/>
              <a:buSzTx/>
              <a:buFont typeface="Arial"/>
              <a:buNone/>
              <a:tabLst/>
              <a:defRPr/>
            </a:pPr>
            <a:r>
              <a:rPr kumimoji="0" lang="en-US" altLang="zh-Hans" sz="975" b="0" i="0" u="none" strike="noStrike" kern="1200" cap="none" spc="0" normalizeH="0" baseline="0" noProof="0" dirty="0">
                <a:ln>
                  <a:noFill/>
                </a:ln>
                <a:solidFill>
                  <a:prstClr val="white"/>
                </a:solidFill>
                <a:effectLst/>
                <a:uLnTx/>
                <a:uFillTx/>
                <a:latin typeface="Calibri"/>
                <a:ea typeface="宋体" panose="02010600030101010101" pitchFamily="2" charset="-122"/>
                <a:cs typeface="Arial"/>
                <a:sym typeface="Arial"/>
              </a:rPr>
              <a:t>Chinese Translation</a:t>
            </a:r>
            <a:endParaRPr kumimoji="0" lang="en-US" sz="975" b="0" i="0" u="none" strike="noStrike" kern="1200" cap="none" spc="0" normalizeH="0" baseline="0" noProof="0" dirty="0">
              <a:ln>
                <a:noFill/>
              </a:ln>
              <a:solidFill>
                <a:prstClr val="white"/>
              </a:solidFill>
              <a:effectLst/>
              <a:uLnTx/>
              <a:uFillTx/>
              <a:latin typeface="Calibri"/>
              <a:ea typeface="+mn-ea"/>
              <a:cs typeface="Arial"/>
              <a:sym typeface="Arial"/>
            </a:endParaRPr>
          </a:p>
        </p:txBody>
      </p:sp>
    </p:spTree>
    <p:extLst>
      <p:ext uri="{BB962C8B-B14F-4D97-AF65-F5344CB8AC3E}">
        <p14:creationId xmlns:p14="http://schemas.microsoft.com/office/powerpoint/2010/main" val="383858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4064822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1799" dirty="0">
                <a:solidFill>
                  <a:srgbClr val="C00000"/>
                </a:solidFill>
                <a:latin typeface="STXinwei" panose="02010800040101010101" pitchFamily="2" charset="-122"/>
                <a:ea typeface="STXinwei" panose="02010800040101010101" pitchFamily="2" charset="-122"/>
                <a:cs typeface="Arial" charset="0"/>
              </a:rPr>
              <a:t>、多层次的</a:t>
            </a:r>
            <a:r>
              <a:rPr lang="en" sz="1799" dirty="0" err="1">
                <a:solidFill>
                  <a:srgbClr val="C00000"/>
                </a:solidFill>
                <a:latin typeface="STXinwei" panose="02010800040101010101" pitchFamily="2" charset="-122"/>
                <a:ea typeface="STXinwei" panose="02010800040101010101" pitchFamily="2" charset="-122"/>
                <a:cs typeface="Arial" charset="0"/>
              </a:rPr>
              <a:t>系统设计自动化</a:t>
            </a:r>
            <a:endParaRPr sz="1799"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744210"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hlinkClick r:id="rId3"/>
              </a:rPr>
              <a:t>Electronic Design Automation (EDA)</a:t>
            </a:r>
            <a:endParaRPr sz="1050" b="1" dirty="0">
              <a:solidFill>
                <a:srgbClr val="0B5394"/>
              </a:solidFill>
              <a:latin typeface="Lato"/>
              <a:ea typeface="Lato"/>
              <a:cs typeface="Lato"/>
              <a:sym typeface="Lato"/>
            </a:endParaRPr>
          </a:p>
        </p:txBody>
      </p:sp>
      <p:cxnSp>
        <p:nvCxnSpPr>
          <p:cNvPr id="159" name="Google Shape;159;p31"/>
          <p:cNvCxnSpPr/>
          <p:nvPr/>
        </p:nvCxnSpPr>
        <p:spPr>
          <a:xfrm>
            <a:off x="3202260" y="2373416"/>
            <a:ext cx="10796" cy="1735722"/>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5930919" y="2342064"/>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20377" y="4455394"/>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大规模电子电路</a:t>
            </a:r>
          </a:p>
          <a:p>
            <a:pPr algn="ctr"/>
            <a:r>
              <a:rPr lang="en-TW" sz="1050" dirty="0">
                <a:latin typeface="STXinwei" panose="02010800040101010101" pitchFamily="2" charset="-122"/>
                <a:ea typeface="STXinwei" panose="02010800040101010101" pitchFamily="2" charset="-122"/>
              </a:rPr>
              <a:t>自动化设计</a:t>
            </a:r>
          </a:p>
          <a:p>
            <a:pPr algn="ctr"/>
            <a:r>
              <a:rPr lang="en-TW" sz="1050"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9623" y="1860782"/>
            <a:ext cx="1298089" cy="1606546"/>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3627242"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Artificial Intelligence</a:t>
            </a:r>
          </a:p>
          <a:p>
            <a:pPr algn="ctr"/>
            <a:r>
              <a:rPr lang="en" sz="1050" b="1" dirty="0">
                <a:solidFill>
                  <a:srgbClr val="0B5394"/>
                </a:solidFill>
                <a:uFill>
                  <a:noFill/>
                </a:uFill>
                <a:latin typeface="Lato"/>
                <a:ea typeface="Lato"/>
                <a:cs typeface="Lato"/>
                <a:sym typeface="Lato"/>
              </a:rPr>
              <a:t>Machine Learning</a:t>
            </a:r>
            <a:endParaRPr sz="1050"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3786822" y="4451143"/>
            <a:ext cx="1627370"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根据大量数据</a:t>
            </a:r>
          </a:p>
          <a:p>
            <a:pPr algn="ctr"/>
            <a:r>
              <a:rPr lang="en-TW" sz="1050" dirty="0">
                <a:latin typeface="STXinwei" panose="02010800040101010101" pitchFamily="2" charset="-122"/>
                <a:ea typeface="STXinwei" panose="02010800040101010101" pitchFamily="2" charset="-122"/>
              </a:rPr>
              <a:t>自动生成代码</a:t>
            </a:r>
          </a:p>
          <a:p>
            <a:pPr algn="ctr"/>
            <a:r>
              <a:rPr lang="en-TW" sz="1050" dirty="0">
                <a:latin typeface="STXinwei" panose="02010800040101010101" pitchFamily="2" charset="-122"/>
                <a:ea typeface="STXinwei" panose="02010800040101010101" pitchFamily="2" charset="-122"/>
              </a:rPr>
              <a:t>(数据和代码为不同层次)</a:t>
            </a:r>
          </a:p>
          <a:p>
            <a:pPr algn="ctr"/>
            <a:endParaRPr lang="en-TW" sz="1050"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6387877" y="1177887"/>
            <a:ext cx="1946540" cy="553884"/>
          </a:xfrm>
          <a:prstGeom prst="rect">
            <a:avLst/>
          </a:prstGeom>
          <a:noFill/>
          <a:ln>
            <a:noFill/>
          </a:ln>
        </p:spPr>
        <p:txBody>
          <a:bodyPr spcFirstLastPara="1" wrap="square" lIns="91389" tIns="91389" rIns="91389" bIns="91389" anchor="ctr" anchorCtr="0">
            <a:noAutofit/>
          </a:bodyPr>
          <a:lstStyle/>
          <a:p>
            <a:pPr algn="ctr"/>
            <a:r>
              <a:rPr lang="en" sz="1050" b="1" dirty="0">
                <a:solidFill>
                  <a:srgbClr val="0B5394"/>
                </a:solidFill>
                <a:uFill>
                  <a:noFill/>
                </a:uFill>
                <a:latin typeface="Lato"/>
                <a:ea typeface="Lato"/>
                <a:cs typeface="Lato"/>
                <a:sym typeface="Lato"/>
              </a:rPr>
              <a:t>Real time System Model Verification</a:t>
            </a:r>
            <a:endParaRPr sz="1050"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6480140" y="4450269"/>
            <a:ext cx="1762021"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抽象解释与</a:t>
            </a:r>
          </a:p>
          <a:p>
            <a:pPr algn="ctr"/>
            <a:r>
              <a:rPr lang="en-TW" sz="1050" dirty="0">
                <a:latin typeface="STXinwei" panose="02010800040101010101" pitchFamily="2" charset="-122"/>
                <a:ea typeface="STXinwei" panose="02010800040101010101" pitchFamily="2" charset="-122"/>
              </a:rPr>
              <a:t>代码语义分析</a:t>
            </a:r>
          </a:p>
          <a:p>
            <a:pPr algn="ctr"/>
            <a:r>
              <a:rPr lang="en-TW" sz="1050"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6301764" y="1887562"/>
            <a:ext cx="2122054" cy="2427457"/>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556615" y="1887562"/>
            <a:ext cx="2149340" cy="971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304366" y="2891302"/>
            <a:ext cx="2653839" cy="17416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460" y="3131547"/>
            <a:ext cx="2039854" cy="1234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25230" y="634798"/>
            <a:ext cx="4493539" cy="253916"/>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系统规格与系统设计方案以各领域的参与者能理解的格式（</a:t>
            </a:r>
            <a:r>
              <a:rPr lang="zh-CN" altLang="en-US" sz="1050" dirty="0">
                <a:solidFill>
                  <a:srgbClr val="FF0000"/>
                </a:solidFill>
                <a:latin typeface="STXinwei" panose="02010800040101010101" pitchFamily="2" charset="-122"/>
                <a:ea typeface="STXinwei" panose="02010800040101010101" pitchFamily="2" charset="-122"/>
              </a:rPr>
              <a:t>语义</a:t>
            </a:r>
            <a:r>
              <a:rPr lang="zh-CN" altLang="en-US" sz="1050" dirty="0">
                <a:latin typeface="STXinwei" panose="02010800040101010101" pitchFamily="2" charset="-122"/>
                <a:ea typeface="STXinwei" panose="02010800040101010101" pitchFamily="2" charset="-122"/>
              </a:rPr>
              <a:t>）来表达</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965868" y="837086"/>
            <a:ext cx="5212265" cy="687176"/>
          </a:xfrm>
          <a:prstGeom prst="rect">
            <a:avLst/>
          </a:prstGeom>
        </p:spPr>
        <p:txBody>
          <a:bodyPr>
            <a:normAutofit/>
          </a:bodyPr>
          <a:lstStyle/>
          <a:p>
            <a:r>
              <a:rPr lang="en-US" sz="3199" dirty="0" err="1">
                <a:latin typeface="STXinwei" panose="02010800040101010101" pitchFamily="2" charset="-122"/>
                <a:ea typeface="STXinwei" panose="02010800040101010101" pitchFamily="2" charset="-122"/>
              </a:rPr>
              <a:t>系统治理</a:t>
            </a:r>
            <a:r>
              <a:rPr lang="zh-CN" altLang="en-US" sz="3199" dirty="0">
                <a:latin typeface="STXinwei" panose="02010800040101010101" pitchFamily="2" charset="-122"/>
                <a:ea typeface="STXinwei" panose="02010800040101010101" pitchFamily="2" charset="-122"/>
              </a:rPr>
              <a:t>：</a:t>
            </a:r>
            <a:r>
              <a:rPr lang="en-US" sz="3199" dirty="0" err="1">
                <a:latin typeface="STXinwei" panose="02010800040101010101" pitchFamily="2" charset="-122"/>
                <a:ea typeface="STXinwei" panose="02010800040101010101" pitchFamily="2" charset="-122"/>
              </a:rPr>
              <a:t>科学</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或</a:t>
            </a:r>
            <a:r>
              <a:rPr lang="zh-CN" altLang="en-US" sz="3199" dirty="0">
                <a:latin typeface="STXinwei" panose="02010800040101010101" pitchFamily="2" charset="-122"/>
                <a:ea typeface="STXinwei" panose="02010800040101010101" pitchFamily="2" charset="-122"/>
              </a:rPr>
              <a:t> </a:t>
            </a:r>
            <a:r>
              <a:rPr lang="en-US" sz="3199" dirty="0" err="1">
                <a:latin typeface="STXinwei" panose="02010800040101010101" pitchFamily="2" charset="-122"/>
                <a:ea typeface="STXinwei" panose="02010800040101010101" pitchFamily="2" charset="-122"/>
              </a:rPr>
              <a:t>艺术</a:t>
            </a:r>
            <a:r>
              <a:rPr lang="zh-CN" altLang="en-US" sz="3199" dirty="0">
                <a:latin typeface="STXinwei" panose="02010800040101010101" pitchFamily="2" charset="-122"/>
                <a:ea typeface="STXinwei" panose="02010800040101010101" pitchFamily="2" charset="-122"/>
              </a:rPr>
              <a:t>？</a:t>
            </a:r>
            <a:endParaRPr sz="31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476572" y="2047665"/>
            <a:ext cx="6646682" cy="1938351"/>
          </a:xfrm>
          <a:prstGeom prst="rect">
            <a:avLst/>
          </a:prstGeom>
          <a:noFill/>
        </p:spPr>
        <p:txBody>
          <a:bodyPr wrap="square" rtlCol="0">
            <a:spAutoFit/>
          </a:bodyPr>
          <a:lstStyle/>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工程</a:t>
            </a:r>
            <a:r>
              <a:rPr lang="zh-CN" altLang="en-US" sz="2399" dirty="0">
                <a:latin typeface="STXinwei" panose="02010800040101010101" pitchFamily="2" charset="-122"/>
                <a:ea typeface="STXinwei" panose="02010800040101010101" pitchFamily="2" charset="-122"/>
              </a:rPr>
              <a:t>：治理多层次关系的</a:t>
            </a:r>
            <a:r>
              <a:rPr lang="zh-CN" altLang="en-US" sz="2399" dirty="0">
                <a:solidFill>
                  <a:srgbClr val="FF0000"/>
                </a:solidFill>
                <a:latin typeface="STXinwei" panose="02010800040101010101" pitchFamily="2" charset="-122"/>
                <a:ea typeface="STXinwei" panose="02010800040101010101" pitchFamily="2" charset="-122"/>
              </a:rPr>
              <a:t>实用技术</a:t>
            </a:r>
            <a:endParaRPr lang="en-US" altLang="zh-CN" sz="2399" dirty="0">
              <a:solidFill>
                <a:srgbClr val="FF0000"/>
              </a:solidFill>
              <a:latin typeface="STXinwei" panose="02010800040101010101" pitchFamily="2" charset="-122"/>
              <a:ea typeface="STXinwei" panose="02010800040101010101" pitchFamily="2" charset="-122"/>
            </a:endParaRPr>
          </a:p>
          <a:p>
            <a:endParaRPr lang="en-TW" sz="2399" dirty="0">
              <a:solidFill>
                <a:srgbClr val="FF0000"/>
              </a:solidFill>
              <a:latin typeface="STXinwei" panose="02010800040101010101" pitchFamily="2" charset="-122"/>
              <a:ea typeface="STXinwei" panose="02010800040101010101" pitchFamily="2" charset="-122"/>
            </a:endParaRPr>
          </a:p>
          <a:p>
            <a:r>
              <a:rPr lang="en-TW" sz="2399" dirty="0">
                <a:latin typeface="STXinwei" panose="02010800040101010101" pitchFamily="2" charset="-122"/>
                <a:ea typeface="STXinwei" panose="02010800040101010101" pitchFamily="2" charset="-122"/>
              </a:rPr>
              <a:t>系统</a:t>
            </a:r>
            <a:r>
              <a:rPr lang="en-TW" sz="2399" dirty="0">
                <a:solidFill>
                  <a:srgbClr val="FF0000"/>
                </a:solidFill>
                <a:latin typeface="STXinwei" panose="02010800040101010101" pitchFamily="2" charset="-122"/>
                <a:ea typeface="STXinwei" panose="02010800040101010101" pitchFamily="2" charset="-122"/>
              </a:rPr>
              <a:t>知识</a:t>
            </a:r>
            <a:r>
              <a:rPr lang="zh-CN" altLang="en-US" sz="2399" dirty="0">
                <a:latin typeface="STXinwei" panose="02010800040101010101" pitchFamily="2" charset="-122"/>
                <a:ea typeface="STXinwei" panose="02010800040101010101" pitchFamily="2" charset="-122"/>
              </a:rPr>
              <a:t>：可被</a:t>
            </a:r>
            <a:r>
              <a:rPr lang="zh-CN" altLang="en-TW" sz="2399" dirty="0">
                <a:solidFill>
                  <a:srgbClr val="FF0000"/>
                </a:solidFill>
                <a:latin typeface="STXinwei" panose="02010800040101010101" pitchFamily="2" charset="-122"/>
                <a:ea typeface="STXinwei" panose="02010800040101010101" pitchFamily="2" charset="-122"/>
              </a:rPr>
              <a:t>客观</a:t>
            </a:r>
            <a:r>
              <a:rPr lang="zh-CN" altLang="en-US" sz="2399" dirty="0">
                <a:solidFill>
                  <a:srgbClr val="FF0000"/>
                </a:solidFill>
                <a:latin typeface="STXinwei" panose="02010800040101010101" pitchFamily="2" charset="-122"/>
                <a:ea typeface="STXinwei" panose="02010800040101010101" pitchFamily="2" charset="-122"/>
              </a:rPr>
              <a:t>标示</a:t>
            </a:r>
            <a:r>
              <a:rPr lang="zh-CN" altLang="en-US" sz="2399" dirty="0">
                <a:latin typeface="STXinwei" panose="02010800040101010101" pitchFamily="2" charset="-122"/>
                <a:ea typeface="STXinwei" panose="02010800040101010101" pitchFamily="2" charset="-122"/>
              </a:rPr>
              <a:t>的多层次关系</a:t>
            </a:r>
            <a:endParaRPr lang="en-US" sz="2399" dirty="0">
              <a:latin typeface="STXinwei" panose="02010800040101010101" pitchFamily="2" charset="-122"/>
              <a:ea typeface="STXinwei" panose="02010800040101010101" pitchFamily="2" charset="-122"/>
            </a:endParaRPr>
          </a:p>
          <a:p>
            <a:endParaRPr lang="en-US" sz="2399" dirty="0">
              <a:latin typeface="STXinwei" panose="02010800040101010101" pitchFamily="2" charset="-122"/>
              <a:ea typeface="STXinwei" panose="02010800040101010101" pitchFamily="2" charset="-122"/>
            </a:endParaRPr>
          </a:p>
          <a:p>
            <a:r>
              <a:rPr lang="zh-CN" altLang="en-US" sz="2399" dirty="0">
                <a:latin typeface="STXinwei" panose="02010800040101010101" pitchFamily="2" charset="-122"/>
                <a:ea typeface="STXinwei" panose="02010800040101010101" pitchFamily="2" charset="-122"/>
              </a:rPr>
              <a:t>系统</a:t>
            </a:r>
            <a:r>
              <a:rPr lang="zh-CN" altLang="en-US" sz="2399" dirty="0">
                <a:solidFill>
                  <a:srgbClr val="FF0000"/>
                </a:solidFill>
                <a:latin typeface="STXinwei" panose="02010800040101010101" pitchFamily="2" charset="-122"/>
                <a:ea typeface="STXinwei" panose="02010800040101010101" pitchFamily="2" charset="-122"/>
              </a:rPr>
              <a:t>代数</a:t>
            </a:r>
            <a:r>
              <a:rPr lang="zh-CN" altLang="en-US" sz="2399" dirty="0">
                <a:latin typeface="STXinwei" panose="02010800040101010101" pitchFamily="2" charset="-122"/>
                <a:ea typeface="STXinwei" panose="02010800040101010101" pitchFamily="2" charset="-122"/>
              </a:rPr>
              <a:t>：组织</a:t>
            </a:r>
            <a:r>
              <a:rPr lang="zh-CN" altLang="en-US" sz="2399" dirty="0">
                <a:solidFill>
                  <a:srgbClr val="FF0000"/>
                </a:solidFill>
                <a:latin typeface="STXinwei" panose="02010800040101010101" pitchFamily="2" charset="-122"/>
                <a:ea typeface="STXinwei" panose="02010800040101010101" pitchFamily="2" charset="-122"/>
              </a:rPr>
              <a:t>多层次关系</a:t>
            </a:r>
            <a:r>
              <a:rPr lang="zh-CN" altLang="en-US" sz="2399" dirty="0">
                <a:latin typeface="STXinwei" panose="02010800040101010101" pitchFamily="2" charset="-122"/>
                <a:ea typeface="STXinwei" panose="02010800040101010101" pitchFamily="2" charset="-122"/>
              </a:rPr>
              <a:t>的</a:t>
            </a:r>
            <a:r>
              <a:rPr lang="zh-CN" altLang="en-US" sz="2399" dirty="0">
                <a:solidFill>
                  <a:srgbClr val="FF0000"/>
                </a:solidFill>
                <a:latin typeface="STXinwei" panose="02010800040101010101" pitchFamily="2" charset="-122"/>
                <a:ea typeface="STXinwei" panose="02010800040101010101" pitchFamily="2" charset="-122"/>
              </a:rPr>
              <a:t>自洽</a:t>
            </a:r>
            <a:r>
              <a:rPr lang="zh-CN" altLang="en-US" sz="2399" dirty="0">
                <a:latin typeface="STXinwei" panose="02010800040101010101" pitchFamily="2" charset="-122"/>
                <a:ea typeface="STXinwei" panose="02010800040101010101" pitchFamily="2" charset="-122"/>
              </a:rPr>
              <a:t>计算方法</a:t>
            </a:r>
            <a:endParaRPr lang="en-TW" sz="23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Title 1">
            <a:extLst>
              <a:ext uri="{FF2B5EF4-FFF2-40B4-BE49-F238E27FC236}">
                <a16:creationId xmlns:a16="http://schemas.microsoft.com/office/drawing/2014/main" id="{231A9411-4187-B847-9AB9-6C0E6581A6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altLang="zh-CN" sz="3600" dirty="0"/>
              <a:t>Content Themes for the semester</a:t>
            </a:r>
            <a:endParaRPr lang="en-TW" sz="3600" dirty="0"/>
          </a:p>
        </p:txBody>
      </p:sp>
      <p:sp>
        <p:nvSpPr>
          <p:cNvPr id="8" name="Google Shape;61;p14">
            <a:extLst>
              <a:ext uri="{FF2B5EF4-FFF2-40B4-BE49-F238E27FC236}">
                <a16:creationId xmlns:a16="http://schemas.microsoft.com/office/drawing/2014/main" id="{6C2EAA76-E3C6-C14C-B1F9-EDFB37112510}"/>
              </a:ext>
            </a:extLst>
          </p:cNvPr>
          <p:cNvSpPr txBox="1">
            <a:spLocks/>
          </p:cNvSpPr>
          <p:nvPr/>
        </p:nvSpPr>
        <p:spPr>
          <a:xfrm>
            <a:off x="436840" y="1074789"/>
            <a:ext cx="4260300" cy="37852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a:pPr>
            <a:r>
              <a:rPr lang="en-US" sz="1200" dirty="0"/>
              <a:t>Overview</a:t>
            </a:r>
          </a:p>
          <a:p>
            <a:pPr>
              <a:spcBef>
                <a:spcPts val="1600"/>
              </a:spcBef>
              <a:buFont typeface="+mj-lt"/>
              <a:buAutoNum type="arabicPeriod"/>
            </a:pPr>
            <a:r>
              <a:rPr lang="en-US" sz="1200" dirty="0"/>
              <a:t>Namespace Management</a:t>
            </a:r>
          </a:p>
          <a:p>
            <a:pPr>
              <a:spcBef>
                <a:spcPts val="1600"/>
              </a:spcBef>
              <a:buFont typeface="+mj-lt"/>
              <a:buAutoNum type="arabicPeriod"/>
            </a:pPr>
            <a:r>
              <a:rPr lang="en-US" sz="1200" dirty="0"/>
              <a:t>Biology, Physics, Math, Code is Law, and Society</a:t>
            </a:r>
          </a:p>
          <a:p>
            <a:pPr>
              <a:spcBef>
                <a:spcPts val="1600"/>
              </a:spcBef>
              <a:buFont typeface="+mj-lt"/>
              <a:buAutoNum type="arabicPeriod"/>
            </a:pPr>
            <a:r>
              <a:rPr lang="en-US" sz="1200" dirty="0"/>
              <a:t>Story Telling, Functions/Metaphors/Analogies</a:t>
            </a:r>
            <a:endParaRPr lang="en-US" sz="1200" b="1" dirty="0">
              <a:solidFill>
                <a:srgbClr val="FF0000"/>
              </a:solidFill>
            </a:endParaRPr>
          </a:p>
          <a:p>
            <a:pPr>
              <a:spcBef>
                <a:spcPts val="1600"/>
              </a:spcBef>
              <a:spcAft>
                <a:spcPts val="1600"/>
              </a:spcAft>
              <a:buFont typeface="+mj-lt"/>
              <a:buAutoNum type="arabicPeriod"/>
            </a:pPr>
            <a:r>
              <a:rPr lang="en-US" sz="1200" dirty="0"/>
              <a:t>Writing, Accounting, Historical Data and Temporal Reasoning</a:t>
            </a:r>
          </a:p>
          <a:p>
            <a:pPr>
              <a:spcBef>
                <a:spcPts val="1600"/>
              </a:spcBef>
              <a:spcAft>
                <a:spcPts val="1600"/>
              </a:spcAft>
              <a:buFont typeface="+mj-lt"/>
              <a:buAutoNum type="arabicPeriod"/>
            </a:pPr>
            <a:r>
              <a:rPr lang="en-US" altLang="zh-TW" sz="1200" dirty="0"/>
              <a:t>Knowledge Representation in Wiki and Files</a:t>
            </a:r>
          </a:p>
          <a:p>
            <a:pPr>
              <a:spcBef>
                <a:spcPts val="1600"/>
              </a:spcBef>
              <a:spcAft>
                <a:spcPts val="1600"/>
              </a:spcAft>
              <a:buFont typeface="+mj-lt"/>
              <a:buAutoNum type="arabicPeriod"/>
            </a:pPr>
            <a:r>
              <a:rPr lang="en-US" altLang="zh-TW" sz="1200" dirty="0"/>
              <a:t>Recursion and Continuation (DevOps/CICD)</a:t>
            </a:r>
          </a:p>
          <a:p>
            <a:pPr>
              <a:spcBef>
                <a:spcPts val="1600"/>
              </a:spcBef>
              <a:spcAft>
                <a:spcPts val="1600"/>
              </a:spcAft>
              <a:buFont typeface="+mj-lt"/>
              <a:buAutoNum type="arabicPeriod"/>
            </a:pPr>
            <a:r>
              <a:rPr lang="en-US" altLang="zh-TW" sz="1200" dirty="0">
                <a:solidFill>
                  <a:srgbClr val="FF0000"/>
                </a:solidFill>
              </a:rPr>
              <a:t>Midterm Reports by Students</a:t>
            </a:r>
          </a:p>
        </p:txBody>
      </p:sp>
      <p:sp>
        <p:nvSpPr>
          <p:cNvPr id="11" name="Google Shape;61;p14">
            <a:extLst>
              <a:ext uri="{FF2B5EF4-FFF2-40B4-BE49-F238E27FC236}">
                <a16:creationId xmlns:a16="http://schemas.microsoft.com/office/drawing/2014/main" id="{9229F69E-B2DD-304D-BDA7-8FD83E7B3AC1}"/>
              </a:ext>
            </a:extLst>
          </p:cNvPr>
          <p:cNvSpPr txBox="1">
            <a:spLocks/>
          </p:cNvSpPr>
          <p:nvPr/>
        </p:nvSpPr>
        <p:spPr>
          <a:xfrm>
            <a:off x="4822279" y="1943100"/>
            <a:ext cx="4045200" cy="31137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Font typeface="+mj-lt"/>
              <a:buAutoNum type="arabicPeriod" startAt="9"/>
            </a:pPr>
            <a:r>
              <a:rPr lang="en-US" sz="1200" dirty="0"/>
              <a:t>Cybernetics (Control and Communication)</a:t>
            </a:r>
          </a:p>
          <a:p>
            <a:pPr>
              <a:buFont typeface="+mj-lt"/>
              <a:buAutoNum type="arabicPeriod" startAt="9"/>
            </a:pPr>
            <a:endParaRPr lang="en-US" sz="1200" dirty="0"/>
          </a:p>
          <a:p>
            <a:pPr>
              <a:buFont typeface="+mj-lt"/>
              <a:buAutoNum type="arabicPeriod" startAt="9"/>
            </a:pPr>
            <a:r>
              <a:rPr lang="en-US" sz="1200" dirty="0"/>
              <a:t>Smart City and Internet of Things</a:t>
            </a:r>
          </a:p>
          <a:p>
            <a:pPr>
              <a:spcBef>
                <a:spcPts val="1600"/>
              </a:spcBef>
              <a:buFont typeface="+mj-lt"/>
              <a:buAutoNum type="arabicPeriod" startAt="9"/>
            </a:pPr>
            <a:r>
              <a:rPr lang="en-US" sz="1200" dirty="0"/>
              <a:t>Artificial Intelligence and its Social Impacts</a:t>
            </a:r>
          </a:p>
          <a:p>
            <a:pPr>
              <a:spcBef>
                <a:spcPts val="1600"/>
              </a:spcBef>
              <a:buFont typeface="+mj-lt"/>
              <a:buAutoNum type="arabicPeriod" startAt="9"/>
            </a:pPr>
            <a:r>
              <a:rPr lang="en-US" sz="1200" dirty="0"/>
              <a:t>Arts/Skills/Human Talents in the Digital Era</a:t>
            </a:r>
          </a:p>
          <a:p>
            <a:pPr>
              <a:spcBef>
                <a:spcPts val="1600"/>
              </a:spcBef>
              <a:buFont typeface="+mj-lt"/>
              <a:buAutoNum type="arabicPeriod" startAt="9"/>
            </a:pPr>
            <a:r>
              <a:rPr lang="en-US" sz="1200" dirty="0"/>
              <a:t>Student proposed Application Topics</a:t>
            </a:r>
            <a:endParaRPr lang="en-US" sz="1200" b="1" dirty="0">
              <a:solidFill>
                <a:srgbClr val="FF0000"/>
              </a:solidFill>
            </a:endParaRPr>
          </a:p>
          <a:p>
            <a:pPr>
              <a:spcBef>
                <a:spcPts val="1600"/>
              </a:spcBef>
              <a:spcAft>
                <a:spcPts val="1600"/>
              </a:spcAft>
              <a:buFont typeface="+mj-lt"/>
              <a:buAutoNum type="arabicPeriod" startAt="9"/>
            </a:pPr>
            <a:r>
              <a:rPr lang="en-US" sz="1200" dirty="0"/>
              <a:t>Rehearsal</a:t>
            </a:r>
          </a:p>
          <a:p>
            <a:pPr>
              <a:spcBef>
                <a:spcPts val="1600"/>
              </a:spcBef>
              <a:spcAft>
                <a:spcPts val="1600"/>
              </a:spcAft>
              <a:buFont typeface="+mj-lt"/>
              <a:buAutoNum type="arabicPeriod" startAt="9"/>
            </a:pPr>
            <a:r>
              <a:rPr lang="en-US" altLang="zh-TW" sz="1200" dirty="0">
                <a:solidFill>
                  <a:srgbClr val="FF0000"/>
                </a:solidFill>
              </a:rPr>
              <a:t>Final Reports and Celebration</a:t>
            </a:r>
          </a:p>
        </p:txBody>
      </p:sp>
      <p:pic>
        <p:nvPicPr>
          <p:cNvPr id="3" name="Picture 2">
            <a:extLst>
              <a:ext uri="{FF2B5EF4-FFF2-40B4-BE49-F238E27FC236}">
                <a16:creationId xmlns:a16="http://schemas.microsoft.com/office/drawing/2014/main" id="{68AFED76-4013-E642-B94C-FBCE0ADC02E3}"/>
              </a:ext>
            </a:extLst>
          </p:cNvPr>
          <p:cNvPicPr>
            <a:picLocks noChangeAspect="1"/>
          </p:cNvPicPr>
          <p:nvPr/>
        </p:nvPicPr>
        <p:blipFill>
          <a:blip r:embed="rId3"/>
          <a:stretch>
            <a:fillRect/>
          </a:stretch>
        </p:blipFill>
        <p:spPr>
          <a:xfrm>
            <a:off x="554191" y="849184"/>
            <a:ext cx="8035618" cy="3616720"/>
          </a:xfrm>
          <a:prstGeom prst="rect">
            <a:avLst/>
          </a:prstGeom>
        </p:spPr>
      </p:pic>
      <p:sp>
        <p:nvSpPr>
          <p:cNvPr id="4" name="Oval 3">
            <a:extLst>
              <a:ext uri="{FF2B5EF4-FFF2-40B4-BE49-F238E27FC236}">
                <a16:creationId xmlns:a16="http://schemas.microsoft.com/office/drawing/2014/main" id="{E272501F-DEC3-2A4B-A983-5861F5217CFC}"/>
              </a:ext>
            </a:extLst>
          </p:cNvPr>
          <p:cNvSpPr/>
          <p:nvPr/>
        </p:nvSpPr>
        <p:spPr>
          <a:xfrm>
            <a:off x="4668601" y="3675969"/>
            <a:ext cx="2662642" cy="4624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272941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629172" y="1052933"/>
            <a:ext cx="6637737" cy="3927557"/>
          </a:xfrm>
          <a:prstGeom prst="rect">
            <a:avLst/>
          </a:prstGeom>
        </p:spPr>
      </p:pic>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3">
            <a:alphaModFix amt="49000"/>
            <a:extLst>
              <a:ext uri="{28A0092B-C50C-407E-A947-70E740481C1C}">
                <a14:useLocalDpi xmlns:a14="http://schemas.microsoft.com/office/drawing/2010/main"/>
              </a:ext>
            </a:extLst>
          </a:blip>
          <a:srcRect/>
          <a:stretch>
            <a:fillRect/>
          </a:stretch>
        </p:blipFill>
        <p:spPr bwMode="auto">
          <a:xfrm>
            <a:off x="2013037" y="977984"/>
            <a:ext cx="5117925" cy="3744823"/>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456107" y="17679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巴比塔（登天塔）的诅咒：</a:t>
            </a:r>
            <a:br>
              <a:rPr lang="en-US" altLang="zh-CN" sz="1799" b="1" dirty="0">
                <a:latin typeface="STXinwei" panose="02010800040101010101" pitchFamily="2" charset="-122"/>
                <a:ea typeface="STXinwei" panose="02010800040101010101" pitchFamily="2" charset="-122"/>
              </a:rPr>
            </a:br>
            <a:r>
              <a:rPr lang="zh-CN" altLang="en-US" sz="1799"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79968" y="800657"/>
            <a:ext cx="923212" cy="6716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80028" y="4076784"/>
            <a:ext cx="836981" cy="88992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16242" y="4241341"/>
            <a:ext cx="1050667" cy="5883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607497" y="1621680"/>
            <a:ext cx="1800493" cy="253916"/>
          </a:xfrm>
          <a:prstGeom prst="rect">
            <a:avLst/>
          </a:prstGeom>
          <a:noFill/>
        </p:spPr>
        <p:txBody>
          <a:bodyPr wrap="none" rtlCol="0">
            <a:spAutoFit/>
          </a:bodyPr>
          <a:lstStyle/>
          <a:p>
            <a:r>
              <a:rPr lang="en-TW" sz="1050"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393" y="1898571"/>
            <a:ext cx="1223711" cy="635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863" y="723671"/>
            <a:ext cx="882771" cy="8827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8221" y="3744387"/>
            <a:ext cx="1038688" cy="428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301" y="3266451"/>
            <a:ext cx="723896" cy="7210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2132" y="1460186"/>
            <a:ext cx="911049" cy="562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7013" y="4241341"/>
            <a:ext cx="820987" cy="58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0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41413"/>
            <a:ext cx="8231784" cy="350863"/>
          </a:xfrm>
        </p:spPr>
        <p:txBody>
          <a:bodyPr/>
          <a:lstStyle/>
          <a:p>
            <a:pPr algn="ctr"/>
            <a:r>
              <a:rPr lang="zh-CN" altLang="en-US" sz="1799" b="1" dirty="0">
                <a:latin typeface="STXinwei" panose="02010800040101010101" pitchFamily="2" charset="-122"/>
                <a:ea typeface="STXinwei" panose="02010800040101010101" pitchFamily="2" charset="-122"/>
              </a:rPr>
              <a:t>散落在各类计算模型中的决策论证方法</a:t>
            </a:r>
            <a:br>
              <a:rPr lang="en-US" altLang="zh-CN" sz="1799" b="1" dirty="0">
                <a:latin typeface="STXinwei" panose="02010800040101010101" pitchFamily="2" charset="-122"/>
                <a:ea typeface="STXinwei" panose="02010800040101010101" pitchFamily="2" charset="-122"/>
              </a:rPr>
            </a:br>
            <a:r>
              <a:rPr lang="en-US" altLang="zh-CN" sz="1799" b="1" dirty="0">
                <a:latin typeface="STXinwei" panose="02010800040101010101" pitchFamily="2" charset="-122"/>
                <a:ea typeface="STXinwei" panose="02010800040101010101" pitchFamily="2" charset="-122"/>
              </a:rPr>
              <a:t>(Models of Computation)</a:t>
            </a:r>
            <a:endParaRPr lang="zh-CN" altLang="en-US" sz="1799"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938924" y="1487355"/>
          <a:ext cx="7694345" cy="3090032"/>
        </p:xfrm>
        <a:graphic>
          <a:graphicData uri="http://schemas.openxmlformats.org/drawingml/2006/table">
            <a:tbl>
              <a:tblPr firstRow="1" firstCol="1"/>
              <a:tblGrid>
                <a:gridCol w="1233499">
                  <a:extLst>
                    <a:ext uri="{9D8B030D-6E8A-4147-A177-3AD203B41FA5}">
                      <a16:colId xmlns:a16="http://schemas.microsoft.com/office/drawing/2014/main" val="20000"/>
                    </a:ext>
                  </a:extLst>
                </a:gridCol>
                <a:gridCol w="922978">
                  <a:extLst>
                    <a:ext uri="{9D8B030D-6E8A-4147-A177-3AD203B41FA5}">
                      <a16:colId xmlns:a16="http://schemas.microsoft.com/office/drawing/2014/main" val="20001"/>
                    </a:ext>
                  </a:extLst>
                </a:gridCol>
                <a:gridCol w="922978">
                  <a:extLst>
                    <a:ext uri="{9D8B030D-6E8A-4147-A177-3AD203B41FA5}">
                      <a16:colId xmlns:a16="http://schemas.microsoft.com/office/drawing/2014/main" val="20002"/>
                    </a:ext>
                  </a:extLst>
                </a:gridCol>
                <a:gridCol w="922978">
                  <a:extLst>
                    <a:ext uri="{9D8B030D-6E8A-4147-A177-3AD203B41FA5}">
                      <a16:colId xmlns:a16="http://schemas.microsoft.com/office/drawing/2014/main" val="20003"/>
                    </a:ext>
                  </a:extLst>
                </a:gridCol>
                <a:gridCol w="922978">
                  <a:extLst>
                    <a:ext uri="{9D8B030D-6E8A-4147-A177-3AD203B41FA5}">
                      <a16:colId xmlns:a16="http://schemas.microsoft.com/office/drawing/2014/main" val="20004"/>
                    </a:ext>
                  </a:extLst>
                </a:gridCol>
                <a:gridCol w="922978">
                  <a:extLst>
                    <a:ext uri="{9D8B030D-6E8A-4147-A177-3AD203B41FA5}">
                      <a16:colId xmlns:a16="http://schemas.microsoft.com/office/drawing/2014/main" val="20005"/>
                    </a:ext>
                  </a:extLst>
                </a:gridCol>
                <a:gridCol w="922978">
                  <a:extLst>
                    <a:ext uri="{9D8B030D-6E8A-4147-A177-3AD203B41FA5}">
                      <a16:colId xmlns:a16="http://schemas.microsoft.com/office/drawing/2014/main" val="20006"/>
                    </a:ext>
                  </a:extLst>
                </a:gridCol>
                <a:gridCol w="922978">
                  <a:extLst>
                    <a:ext uri="{9D8B030D-6E8A-4147-A177-3AD203B41FA5}">
                      <a16:colId xmlns:a16="http://schemas.microsoft.com/office/drawing/2014/main" val="20007"/>
                    </a:ext>
                  </a:extLst>
                </a:gridCol>
              </a:tblGrid>
              <a:tr h="386254">
                <a:tc>
                  <a:txBody>
                    <a:bodyPr/>
                    <a:lstStyle/>
                    <a:p>
                      <a:pPr defTabSz="914400">
                        <a:tabLst>
                          <a:tab pos="1663700" algn="l"/>
                        </a:tabLst>
                        <a:defRPr sz="2200"/>
                      </a:pPr>
                      <a:endParaRPr sz="800"/>
                    </a:p>
                  </a:txBody>
                  <a:tcPr marL="19043" marR="19043" marT="19043" marB="19043" anchor="ctr" horzOverflow="overflow"/>
                </a:tc>
                <a:tc>
                  <a:txBody>
                    <a:bodyPr/>
                    <a:lstStyle/>
                    <a:p>
                      <a:pPr algn="ctr" defTabSz="914400">
                        <a:tabLst>
                          <a:tab pos="1663700" algn="l"/>
                        </a:tabLst>
                        <a:defRPr b="0"/>
                      </a:pPr>
                      <a:r>
                        <a:rPr sz="800" b="1" dirty="0" err="1"/>
                        <a:t>系统代数</a:t>
                      </a:r>
                      <a:endParaRPr sz="800" b="1" dirty="0"/>
                    </a:p>
                  </a:txBody>
                  <a:tcPr marL="19043" marR="19043" marT="19043" marB="19043" anchor="ctr" horzOverflow="overflow"/>
                </a:tc>
                <a:tc>
                  <a:txBody>
                    <a:bodyPr/>
                    <a:lstStyle/>
                    <a:p>
                      <a:pPr algn="ctr" defTabSz="914400">
                        <a:tabLst>
                          <a:tab pos="1663700" algn="l"/>
                        </a:tabLst>
                        <a:defRPr b="0"/>
                      </a:pPr>
                      <a:r>
                        <a:rPr sz="800" b="1" dirty="0" err="1"/>
                        <a:t>离散系统</a:t>
                      </a:r>
                      <a:endParaRPr sz="800" b="1" dirty="0"/>
                    </a:p>
                  </a:txBody>
                  <a:tcPr marL="19043" marR="19043" marT="19043" marB="19043" anchor="ctr" horzOverflow="overflow"/>
                </a:tc>
                <a:tc>
                  <a:txBody>
                    <a:bodyPr/>
                    <a:lstStyle/>
                    <a:p>
                      <a:pPr algn="ctr" defTabSz="914400">
                        <a:tabLst>
                          <a:tab pos="1663700" algn="l"/>
                        </a:tabLst>
                        <a:defRPr b="0"/>
                      </a:pPr>
                      <a:r>
                        <a:rPr sz="800" b="1" dirty="0" err="1"/>
                        <a:t>动态系统</a:t>
                      </a:r>
                      <a:endParaRPr sz="800" b="1" dirty="0"/>
                    </a:p>
                  </a:txBody>
                  <a:tcPr marL="19043" marR="19043" marT="19043" marB="19043" anchor="ctr" horzOverflow="overflow"/>
                </a:tc>
                <a:tc>
                  <a:txBody>
                    <a:bodyPr/>
                    <a:lstStyle/>
                    <a:p>
                      <a:pPr algn="ctr" defTabSz="914400">
                        <a:tabLst>
                          <a:tab pos="1663700" algn="l"/>
                        </a:tabLst>
                        <a:defRPr b="0"/>
                      </a:pPr>
                      <a:r>
                        <a:rPr sz="800" b="1" dirty="0" err="1"/>
                        <a:t>概率推论</a:t>
                      </a:r>
                      <a:endParaRPr sz="800" b="1" dirty="0"/>
                    </a:p>
                  </a:txBody>
                  <a:tcPr marL="19043" marR="19043" marT="19043" marB="19043" anchor="ctr" horzOverflow="overflow"/>
                </a:tc>
                <a:tc>
                  <a:txBody>
                    <a:bodyPr/>
                    <a:lstStyle/>
                    <a:p>
                      <a:pPr algn="ctr" defTabSz="914400">
                        <a:tabLst>
                          <a:tab pos="1663700" algn="l"/>
                        </a:tabLst>
                        <a:defRPr b="0"/>
                      </a:pPr>
                      <a:r>
                        <a:rPr sz="800" b="1" dirty="0" err="1"/>
                        <a:t>专家规则系统</a:t>
                      </a:r>
                      <a:endParaRPr sz="800" b="1" dirty="0"/>
                    </a:p>
                  </a:txBody>
                  <a:tcPr marL="19043" marR="19043" marT="19043" marB="19043" anchor="ctr" horzOverflow="overflow"/>
                </a:tc>
                <a:tc>
                  <a:txBody>
                    <a:bodyPr/>
                    <a:lstStyle/>
                    <a:p>
                      <a:pPr algn="ctr" defTabSz="914400">
                        <a:tabLst>
                          <a:tab pos="1663700" algn="l"/>
                        </a:tabLst>
                        <a:defRPr b="0"/>
                      </a:pPr>
                      <a:r>
                        <a:rPr sz="800" b="1" dirty="0" err="1"/>
                        <a:t>范畴论</a:t>
                      </a:r>
                      <a:endParaRPr sz="800" b="1" dirty="0"/>
                    </a:p>
                  </a:txBody>
                  <a:tcPr marL="19043" marR="19043" marT="19043" marB="19043" anchor="ctr" horzOverflow="overflow"/>
                </a:tc>
                <a:tc>
                  <a:txBody>
                    <a:bodyPr/>
                    <a:lstStyle/>
                    <a:p>
                      <a:pPr algn="ctr" defTabSz="914400">
                        <a:tabLst>
                          <a:tab pos="1663700" algn="l"/>
                        </a:tabLst>
                        <a:defRPr b="0"/>
                      </a:pPr>
                      <a:r>
                        <a:rPr sz="800" b="1" dirty="0" err="1"/>
                        <a:t>证明辅助系统</a:t>
                      </a:r>
                      <a:endParaRPr sz="800" b="1" dirty="0"/>
                    </a:p>
                  </a:txBody>
                  <a:tcPr marL="19043" marR="19043" marT="19043" marB="19043" anchor="ctr" horzOverflow="overflow"/>
                </a:tc>
                <a:extLst>
                  <a:ext uri="{0D108BD9-81ED-4DB2-BD59-A6C34878D82A}">
                    <a16:rowId xmlns:a16="http://schemas.microsoft.com/office/drawing/2014/main" val="10000"/>
                  </a:ext>
                </a:extLst>
              </a:tr>
              <a:tr h="386254">
                <a:tc>
                  <a:txBody>
                    <a:bodyPr/>
                    <a:lstStyle/>
                    <a:p>
                      <a:pPr defTabSz="914400">
                        <a:tabLst>
                          <a:tab pos="1663700" algn="l"/>
                        </a:tabLst>
                        <a:defRPr b="0"/>
                      </a:pPr>
                      <a:r>
                        <a:rPr sz="800" b="1" dirty="0" err="1"/>
                        <a:t>算元（名词片语</a:t>
                      </a:r>
                      <a:r>
                        <a:rPr sz="800" b="1" dirty="0"/>
                        <a:t>）</a:t>
                      </a:r>
                    </a:p>
                  </a:txBody>
                  <a:tcPr marL="19043" marR="19043" marT="19043" marB="19043" anchor="ctr" horzOverflow="overflow"/>
                </a:tc>
                <a:tc>
                  <a:txBody>
                    <a:bodyPr/>
                    <a:lstStyle/>
                    <a:p>
                      <a:pPr algn="ctr" defTabSz="914400"/>
                      <a:r>
                        <a:rPr sz="800" dirty="0"/>
                        <a:t>&lt;</a:t>
                      </a:r>
                      <a:r>
                        <a:rPr sz="800" dirty="0" err="1"/>
                        <a:t>特性</a:t>
                      </a:r>
                      <a:r>
                        <a:rPr sz="800" dirty="0"/>
                        <a:t>, </a:t>
                      </a:r>
                      <a:r>
                        <a:rPr sz="800" dirty="0" err="1"/>
                        <a:t>真值</a:t>
                      </a:r>
                      <a:r>
                        <a:rPr sz="800" dirty="0"/>
                        <a:t>, </a:t>
                      </a:r>
                      <a:r>
                        <a:rPr sz="800" dirty="0" err="1"/>
                        <a:t>组织</a:t>
                      </a:r>
                      <a:r>
                        <a:rPr sz="800" dirty="0"/>
                        <a:t>&gt;</a:t>
                      </a:r>
                    </a:p>
                  </a:txBody>
                  <a:tcPr marL="19043" marR="19043" marT="19043" marB="19043" anchor="ctr" horzOverflow="overflow"/>
                </a:tc>
                <a:tc>
                  <a:txBody>
                    <a:bodyPr/>
                    <a:lstStyle/>
                    <a:p>
                      <a:pPr algn="ctr" defTabSz="914400"/>
                      <a:r>
                        <a:rPr sz="800" dirty="0" err="1"/>
                        <a:t>事件令牌</a:t>
                      </a:r>
                      <a:endParaRPr sz="800" dirty="0"/>
                    </a:p>
                  </a:txBody>
                  <a:tcPr marL="19043" marR="19043" marT="19043" marB="19043" anchor="ctr" horzOverflow="overflow"/>
                </a:tc>
                <a:tc>
                  <a:txBody>
                    <a:bodyPr/>
                    <a:lstStyle/>
                    <a:p>
                      <a:pPr algn="ctr" defTabSz="914400"/>
                      <a:r>
                        <a:rPr sz="800" dirty="0" err="1"/>
                        <a:t>变量矩阵</a:t>
                      </a:r>
                      <a:endParaRPr sz="800" dirty="0"/>
                    </a:p>
                  </a:txBody>
                  <a:tcPr marL="19043" marR="19043" marT="19043" marB="19043" anchor="ctr" horzOverflow="overflow"/>
                </a:tc>
                <a:tc>
                  <a:txBody>
                    <a:bodyPr/>
                    <a:lstStyle/>
                    <a:p>
                      <a:pPr algn="ctr" defTabSz="914400"/>
                      <a:r>
                        <a:rPr sz="800"/>
                        <a:t>各变量的
概率分布函数</a:t>
                      </a:r>
                    </a:p>
                  </a:txBody>
                  <a:tcPr marL="19043" marR="19043" marT="19043" marB="19043" anchor="ctr" horzOverflow="overflow"/>
                </a:tc>
                <a:tc>
                  <a:txBody>
                    <a:bodyPr/>
                    <a:lstStyle/>
                    <a:p>
                      <a:pPr algn="ctr" defTabSz="914400"/>
                      <a:r>
                        <a:rPr sz="800"/>
                        <a:t>布尔逻辑变量</a:t>
                      </a:r>
                    </a:p>
                  </a:txBody>
                  <a:tcPr marL="19043" marR="19043" marT="19043" marB="19043" anchor="ctr" horzOverflow="overflow"/>
                </a:tc>
                <a:tc>
                  <a:txBody>
                    <a:bodyPr/>
                    <a:lstStyle/>
                    <a:p>
                      <a:pPr algn="ctr" defTabSz="914400"/>
                      <a:r>
                        <a:rPr sz="800"/>
                        <a:t>对象</a:t>
                      </a:r>
                    </a:p>
                  </a:txBody>
                  <a:tcPr marL="19043" marR="19043" marT="19043" marB="19043" anchor="ctr" horzOverflow="overflow"/>
                </a:tc>
                <a:tc>
                  <a:txBody>
                    <a:bodyPr/>
                    <a:lstStyle/>
                    <a:p>
                      <a:pPr algn="ctr" defTabSz="914400"/>
                      <a:r>
                        <a:rPr sz="800"/>
                        <a:t>定理陈述</a:t>
                      </a:r>
                    </a:p>
                  </a:txBody>
                  <a:tcPr marL="19043" marR="19043" marT="19043" marB="19043" anchor="ctr" horzOverflow="overflow"/>
                </a:tc>
                <a:extLst>
                  <a:ext uri="{0D108BD9-81ED-4DB2-BD59-A6C34878D82A}">
                    <a16:rowId xmlns:a16="http://schemas.microsoft.com/office/drawing/2014/main" val="10001"/>
                  </a:ext>
                </a:extLst>
              </a:tr>
              <a:tr h="386254">
                <a:tc>
                  <a:txBody>
                    <a:bodyPr/>
                    <a:lstStyle/>
                    <a:p>
                      <a:pPr defTabSz="914400">
                        <a:tabLst>
                          <a:tab pos="1663700" algn="l"/>
                        </a:tabLst>
                        <a:defRPr b="0"/>
                      </a:pPr>
                      <a:r>
                        <a:rPr sz="800" b="1"/>
                        <a:t>算符（动词片语）</a:t>
                      </a:r>
                    </a:p>
                  </a:txBody>
                  <a:tcPr marL="19043" marR="19043" marT="19043" marB="19043" anchor="ctr" horzOverflow="overflow"/>
                </a:tc>
                <a:tc>
                  <a:txBody>
                    <a:bodyPr/>
                    <a:lstStyle/>
                    <a:p>
                      <a:pPr algn="ctr" defTabSz="914400"/>
                      <a:r>
                        <a:rPr sz="800"/>
                        <a:t>{编码, 枚举, 评估}</a:t>
                      </a:r>
                    </a:p>
                  </a:txBody>
                  <a:tcPr marL="19043" marR="19043" marT="19043" marB="19043" anchor="ctr" horzOverflow="overflow"/>
                </a:tc>
                <a:tc>
                  <a:txBody>
                    <a:bodyPr/>
                    <a:lstStyle/>
                    <a:p>
                      <a:pPr algn="ctr" defTabSz="914400"/>
                      <a:r>
                        <a:rPr sz="800"/>
                        <a:t>令牌追踪过程</a:t>
                      </a:r>
                    </a:p>
                  </a:txBody>
                  <a:tcPr marL="19043" marR="19043" marT="19043" marB="19043" anchor="ctr" horzOverflow="overflow"/>
                </a:tc>
                <a:tc>
                  <a:txBody>
                    <a:bodyPr/>
                    <a:lstStyle/>
                    <a:p>
                      <a:pPr algn="ctr" defTabSz="914400"/>
                      <a:r>
                        <a:rPr sz="800" dirty="0" err="1"/>
                        <a:t>更新时序数列</a:t>
                      </a:r>
                      <a:endParaRPr sz="800" dirty="0"/>
                    </a:p>
                  </a:txBody>
                  <a:tcPr marL="19043" marR="19043" marT="19043" marB="19043" anchor="ctr" horzOverflow="overflow"/>
                </a:tc>
                <a:tc>
                  <a:txBody>
                    <a:bodyPr/>
                    <a:lstStyle/>
                    <a:p>
                      <a:pPr algn="ctr" defTabSz="914400"/>
                      <a:r>
                        <a:rPr sz="800" dirty="0" err="1"/>
                        <a:t>条件概率矩阵</a:t>
                      </a:r>
                      <a:endParaRPr sz="800" dirty="0"/>
                    </a:p>
                  </a:txBody>
                  <a:tcPr marL="19043" marR="19043" marT="19043" marB="19043" anchor="ctr" horzOverflow="overflow"/>
                </a:tc>
                <a:tc>
                  <a:txBody>
                    <a:bodyPr/>
                    <a:lstStyle/>
                    <a:p>
                      <a:pPr algn="ctr" defTabSz="914400"/>
                      <a:r>
                        <a:rPr sz="800"/>
                        <a:t>规则宣告语言</a:t>
                      </a:r>
                    </a:p>
                  </a:txBody>
                  <a:tcPr marL="19043" marR="19043" marT="19043" marB="19043" anchor="ctr" horzOverflow="overflow"/>
                </a:tc>
                <a:tc>
                  <a:txBody>
                    <a:bodyPr/>
                    <a:lstStyle/>
                    <a:p>
                      <a:pPr algn="ctr" defTabSz="914400"/>
                      <a:r>
                        <a:rPr sz="800"/>
                        <a:t>态射</a:t>
                      </a:r>
                    </a:p>
                  </a:txBody>
                  <a:tcPr marL="19043" marR="19043" marT="19043" marB="19043" anchor="ctr" horzOverflow="overflow"/>
                </a:tc>
                <a:tc>
                  <a:txBody>
                    <a:bodyPr/>
                    <a:lstStyle/>
                    <a:p>
                      <a:pPr algn="ctr" defTabSz="914400"/>
                      <a:r>
                        <a:rPr sz="800"/>
                        <a:t>使用者提示</a:t>
                      </a:r>
                    </a:p>
                  </a:txBody>
                  <a:tcPr marL="19043" marR="19043" marT="19043" marB="19043" anchor="ctr" horzOverflow="overflow"/>
                </a:tc>
                <a:extLst>
                  <a:ext uri="{0D108BD9-81ED-4DB2-BD59-A6C34878D82A}">
                    <a16:rowId xmlns:a16="http://schemas.microsoft.com/office/drawing/2014/main" val="10002"/>
                  </a:ext>
                </a:extLst>
              </a:tr>
              <a:tr h="386254">
                <a:tc>
                  <a:txBody>
                    <a:bodyPr/>
                    <a:lstStyle/>
                    <a:p>
                      <a:pPr defTabSz="914400">
                        <a:tabLst>
                          <a:tab pos="1663700" algn="l"/>
                        </a:tabLst>
                        <a:defRPr b="0"/>
                      </a:pPr>
                      <a:r>
                        <a:rPr sz="800" b="1"/>
                        <a:t>元素关系</a:t>
                      </a:r>
                    </a:p>
                  </a:txBody>
                  <a:tcPr marL="19043" marR="19043" marT="19043" marB="19043" anchor="ctr" horzOverflow="overflow"/>
                </a:tc>
                <a:tc>
                  <a:txBody>
                    <a:bodyPr/>
                    <a:lstStyle/>
                    <a:p>
                      <a:pPr algn="ctr" defTabSz="914400"/>
                      <a:r>
                        <a:rPr sz="800" dirty="0" err="1"/>
                        <a:t>键值对</a:t>
                      </a:r>
                      <a:r>
                        <a:rPr lang="en-TW" sz="800" dirty="0"/>
                        <a:t>数据格式</a:t>
                      </a:r>
                      <a:endParaRPr sz="800" dirty="0"/>
                    </a:p>
                  </a:txBody>
                  <a:tcPr marL="19043" marR="19043" marT="19043" marB="19043" anchor="ctr" horzOverflow="overflow"/>
                </a:tc>
                <a:tc>
                  <a:txBody>
                    <a:bodyPr/>
                    <a:lstStyle/>
                    <a:p>
                      <a:pPr algn="ctr" defTabSz="914400"/>
                      <a:r>
                        <a:rPr sz="800"/>
                        <a:t>拓扑条件</a:t>
                      </a:r>
                    </a:p>
                  </a:txBody>
                  <a:tcPr marL="19043" marR="19043" marT="19043" marB="19043" anchor="ctr" horzOverflow="overflow"/>
                </a:tc>
                <a:tc>
                  <a:txBody>
                    <a:bodyPr/>
                    <a:lstStyle/>
                    <a:p>
                      <a:pPr algn="ctr" defTabSz="914400"/>
                      <a:r>
                        <a:rPr sz="800"/>
                        <a:t>因变量表达式</a:t>
                      </a:r>
                    </a:p>
                  </a:txBody>
                  <a:tcPr marL="19043" marR="19043" marT="19043" marB="19043" anchor="ctr" horzOverflow="overflow"/>
                </a:tc>
                <a:tc>
                  <a:txBody>
                    <a:bodyPr/>
                    <a:lstStyle/>
                    <a:p>
                      <a:pPr algn="ctr" defTabSz="914400"/>
                      <a:r>
                        <a:rPr sz="800" dirty="0" err="1"/>
                        <a:t>因果拓扑结构</a:t>
                      </a:r>
                      <a:endParaRPr sz="800" dirty="0"/>
                    </a:p>
                  </a:txBody>
                  <a:tcPr marL="19043" marR="19043" marT="19043" marB="19043" anchor="ctr" horzOverflow="overflow"/>
                </a:tc>
                <a:tc>
                  <a:txBody>
                    <a:bodyPr/>
                    <a:lstStyle/>
                    <a:p>
                      <a:pPr algn="ctr" defTabSz="914400"/>
                      <a:r>
                        <a:rPr sz="800" dirty="0" err="1"/>
                        <a:t>假设</a:t>
                      </a:r>
                      <a:r>
                        <a:rPr sz="800" dirty="0"/>
                        <a:t> </a:t>
                      </a:r>
                      <a:r>
                        <a:rPr sz="800" dirty="0" err="1"/>
                        <a:t>与</a:t>
                      </a:r>
                      <a:r>
                        <a:rPr sz="800" dirty="0"/>
                        <a:t> </a:t>
                      </a:r>
                      <a:r>
                        <a:rPr sz="800" dirty="0" err="1"/>
                        <a:t>断言</a:t>
                      </a:r>
                      <a:endParaRPr sz="800" dirty="0"/>
                    </a:p>
                  </a:txBody>
                  <a:tcPr marL="19043" marR="19043" marT="19043" marB="19043" anchor="ctr" horzOverflow="overflow"/>
                </a:tc>
                <a:tc>
                  <a:txBody>
                    <a:bodyPr/>
                    <a:lstStyle/>
                    <a:p>
                      <a:pPr algn="ctr" defTabSz="914400"/>
                      <a:r>
                        <a:rPr sz="800" dirty="0" err="1"/>
                        <a:t>箭头</a:t>
                      </a:r>
                      <a:r>
                        <a:rPr sz="800" dirty="0"/>
                        <a:t>/
</a:t>
                      </a:r>
                      <a:r>
                        <a:rPr sz="800" dirty="0" err="1"/>
                        <a:t>函数</a:t>
                      </a:r>
                      <a:r>
                        <a:rPr sz="800" dirty="0"/>
                        <a:t>/</a:t>
                      </a:r>
                      <a:r>
                        <a:rPr lang="en-US" sz="800" dirty="0" err="1"/>
                        <a:t>态射</a:t>
                      </a:r>
                      <a:endParaRPr sz="800" dirty="0"/>
                    </a:p>
                  </a:txBody>
                  <a:tcPr marL="19043" marR="19043" marT="19043" marB="19043" anchor="ctr" horzOverflow="overflow"/>
                </a:tc>
                <a:tc>
                  <a:txBody>
                    <a:bodyPr/>
                    <a:lstStyle/>
                    <a:p>
                      <a:pPr algn="ctr" defTabSz="914400"/>
                      <a:r>
                        <a:rPr sz="800"/>
                        <a:t>假设 与 断言</a:t>
                      </a:r>
                    </a:p>
                  </a:txBody>
                  <a:tcPr marL="19043" marR="19043" marT="19043" marB="19043" anchor="ctr" horzOverflow="overflow"/>
                </a:tc>
                <a:extLst>
                  <a:ext uri="{0D108BD9-81ED-4DB2-BD59-A6C34878D82A}">
                    <a16:rowId xmlns:a16="http://schemas.microsoft.com/office/drawing/2014/main" val="10003"/>
                  </a:ext>
                </a:extLst>
              </a:tr>
              <a:tr h="386254">
                <a:tc>
                  <a:txBody>
                    <a:bodyPr/>
                    <a:lstStyle/>
                    <a:p>
                      <a:pPr defTabSz="914400">
                        <a:tabLst>
                          <a:tab pos="1663700" algn="l"/>
                        </a:tabLst>
                        <a:defRPr b="0"/>
                      </a:pPr>
                      <a:r>
                        <a:rPr sz="800" b="1"/>
                        <a:t>时域尺度</a:t>
                      </a:r>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tc>
                  <a:txBody>
                    <a:bodyPr/>
                    <a:lstStyle/>
                    <a:p>
                      <a:pPr algn="ctr" defTabSz="914400"/>
                      <a:r>
                        <a:rPr sz="800"/>
                        <a:t>离散时域</a:t>
                      </a:r>
                    </a:p>
                  </a:txBody>
                  <a:tcPr marL="19043" marR="19043" marT="19043" marB="19043" anchor="ctr" horzOverflow="overflow"/>
                </a:tc>
                <a:tc>
                  <a:txBody>
                    <a:bodyPr/>
                    <a:lstStyle/>
                    <a:p>
                      <a:pPr algn="ctr" defTabSz="914400"/>
                      <a:r>
                        <a:rPr sz="800"/>
                        <a:t>连续时域</a:t>
                      </a:r>
                    </a:p>
                  </a:txBody>
                  <a:tcPr marL="19043" marR="19043" marT="19043" marB="19043" anchor="ctr" horzOverflow="overflow"/>
                </a:tc>
                <a:tc>
                  <a:txBody>
                    <a:bodyPr/>
                    <a:lstStyle/>
                    <a:p>
                      <a:pPr algn="ctr" defTabSz="914400"/>
                      <a:r>
                        <a:rPr sz="800"/>
                        <a:t>无时域概念</a:t>
                      </a:r>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dirty="0" err="1"/>
                        <a:t>自定义时域</a:t>
                      </a:r>
                      <a:endParaRPr sz="800" dirty="0"/>
                    </a:p>
                  </a:txBody>
                  <a:tcPr marL="19043" marR="19043" marT="19043" marB="19043" anchor="ctr" horzOverflow="overflow"/>
                </a:tc>
                <a:tc>
                  <a:txBody>
                    <a:bodyPr/>
                    <a:lstStyle/>
                    <a:p>
                      <a:pPr algn="ctr" defTabSz="914400"/>
                      <a:r>
                        <a:rPr sz="800"/>
                        <a:t>自定义时域</a:t>
                      </a:r>
                    </a:p>
                  </a:txBody>
                  <a:tcPr marL="19043" marR="19043" marT="19043" marB="19043" anchor="ctr" horzOverflow="overflow"/>
                </a:tc>
                <a:extLst>
                  <a:ext uri="{0D108BD9-81ED-4DB2-BD59-A6C34878D82A}">
                    <a16:rowId xmlns:a16="http://schemas.microsoft.com/office/drawing/2014/main" val="10004"/>
                  </a:ext>
                </a:extLst>
              </a:tr>
              <a:tr h="386254">
                <a:tc>
                  <a:txBody>
                    <a:bodyPr/>
                    <a:lstStyle/>
                    <a:p>
                      <a:pPr defTabSz="914400">
                        <a:tabLst>
                          <a:tab pos="1663700" algn="l"/>
                        </a:tabLst>
                        <a:defRPr b="0"/>
                      </a:pPr>
                      <a:r>
                        <a:rPr sz="800" b="1"/>
                        <a:t>形式化语义</a:t>
                      </a:r>
                    </a:p>
                  </a:txBody>
                  <a:tcPr marL="19043" marR="19043" marT="19043" marB="19043" anchor="ctr" horzOverflow="overflow"/>
                </a:tc>
                <a:tc>
                  <a:txBody>
                    <a:bodyPr/>
                    <a:lstStyle/>
                    <a:p>
                      <a:pPr algn="ctr" defTabSz="914400"/>
                      <a:r>
                        <a:rPr sz="800"/>
                        <a:t>可达性分析</a:t>
                      </a:r>
                    </a:p>
                  </a:txBody>
                  <a:tcPr marL="19043" marR="19043" marT="19043" marB="19043" anchor="ctr" horzOverflow="overflow"/>
                </a:tc>
                <a:tc>
                  <a:txBody>
                    <a:bodyPr/>
                    <a:lstStyle/>
                    <a:p>
                      <a:pPr algn="ctr" defTabSz="914400"/>
                      <a:r>
                        <a:rPr sz="800"/>
                        <a:t>安全性与活性分析</a:t>
                      </a:r>
                    </a:p>
                  </a:txBody>
                  <a:tcPr marL="19043" marR="19043" marT="19043" marB="19043" anchor="ctr" horzOverflow="overflow"/>
                </a:tc>
                <a:tc>
                  <a:txBody>
                    <a:bodyPr/>
                    <a:lstStyle/>
                    <a:p>
                      <a:pPr algn="ctr" defTabSz="914400"/>
                      <a:r>
                        <a:rPr sz="800"/>
                        <a:t>变量数列报表</a:t>
                      </a:r>
                    </a:p>
                  </a:txBody>
                  <a:tcPr marL="19043" marR="19043" marT="19043" marB="19043" anchor="ctr" horzOverflow="overflow"/>
                </a:tc>
                <a:tc>
                  <a:txBody>
                    <a:bodyPr/>
                    <a:lstStyle/>
                    <a:p>
                      <a:pPr algn="ctr" defTabSz="914400"/>
                      <a:r>
                        <a:rPr sz="800"/>
                        <a:t>边际概率分布</a:t>
                      </a:r>
                    </a:p>
                  </a:txBody>
                  <a:tcPr marL="19043" marR="19043" marT="19043" marB="19043" anchor="ctr" horzOverflow="overflow"/>
                </a:tc>
                <a:tc>
                  <a:txBody>
                    <a:bodyPr/>
                    <a:lstStyle/>
                    <a:p>
                      <a:pPr algn="ctr" defTabSz="914400"/>
                      <a:r>
                        <a:rPr sz="800"/>
                        <a:t>合规系统配置</a:t>
                      </a:r>
                    </a:p>
                  </a:txBody>
                  <a:tcPr marL="19043" marR="19043" marT="19043" marB="19043" anchor="ctr" horzOverflow="overflow"/>
                </a:tc>
                <a:tc>
                  <a:txBody>
                    <a:bodyPr/>
                    <a:lstStyle/>
                    <a:p>
                      <a:pPr algn="ctr" defTabSz="914400"/>
                      <a:r>
                        <a:rPr sz="800" dirty="0" err="1"/>
                        <a:t>同构条件分析</a:t>
                      </a:r>
                      <a:endParaRPr sz="800" dirty="0"/>
                    </a:p>
                  </a:txBody>
                  <a:tcPr marL="19043" marR="19043" marT="19043" marB="19043" anchor="ctr" horzOverflow="overflow"/>
                </a:tc>
                <a:tc>
                  <a:txBody>
                    <a:bodyPr/>
                    <a:lstStyle/>
                    <a:p>
                      <a:pPr algn="ctr" defTabSz="914400"/>
                      <a:r>
                        <a:rPr sz="800"/>
                        <a:t>变量命名 与 
拓扑关系</a:t>
                      </a:r>
                    </a:p>
                  </a:txBody>
                  <a:tcPr marL="19043" marR="19043" marT="19043" marB="19043" anchor="ctr" horzOverflow="overflow"/>
                </a:tc>
                <a:extLst>
                  <a:ext uri="{0D108BD9-81ED-4DB2-BD59-A6C34878D82A}">
                    <a16:rowId xmlns:a16="http://schemas.microsoft.com/office/drawing/2014/main" val="10005"/>
                  </a:ext>
                </a:extLst>
              </a:tr>
              <a:tr h="386254">
                <a:tc>
                  <a:txBody>
                    <a:bodyPr/>
                    <a:lstStyle/>
                    <a:p>
                      <a:pPr defTabSz="914400">
                        <a:tabLst>
                          <a:tab pos="1663700" algn="l"/>
                        </a:tabLst>
                        <a:defRPr b="0"/>
                      </a:pPr>
                      <a:r>
                        <a:rPr sz="800" b="1"/>
                        <a:t>执行引擎</a:t>
                      </a:r>
                    </a:p>
                  </a:txBody>
                  <a:tcPr marL="19043" marR="19043" marT="19043" marB="19043" anchor="ctr" horzOverflow="overflow"/>
                </a:tc>
                <a:tc>
                  <a:txBody>
                    <a:bodyPr/>
                    <a:lstStyle/>
                    <a:p>
                      <a:pPr algn="ctr" defTabSz="914400"/>
                      <a:r>
                        <a:rPr sz="800"/>
                        <a:t>复合式计算模型</a:t>
                      </a:r>
                    </a:p>
                  </a:txBody>
                  <a:tcPr marL="19043" marR="19043" marT="19043" marB="19043" anchor="ctr" horzOverflow="overflow"/>
                </a:tc>
                <a:tc>
                  <a:txBody>
                    <a:bodyPr/>
                    <a:lstStyle/>
                    <a:p>
                      <a:pPr algn="ctr" defTabSz="914400"/>
                      <a:r>
                        <a:rPr sz="800"/>
                        <a:t>Petri-Net</a:t>
                      </a:r>
                    </a:p>
                  </a:txBody>
                  <a:tcPr marL="19043" marR="19043" marT="19043" marB="19043" anchor="ctr" horzOverflow="overflow"/>
                </a:tc>
                <a:tc>
                  <a:txBody>
                    <a:bodyPr/>
                    <a:lstStyle/>
                    <a:p>
                      <a:pPr algn="ctr" defTabSz="914400"/>
                      <a:r>
                        <a:rPr sz="800"/>
                        <a:t>联立方程式求解器</a:t>
                      </a:r>
                    </a:p>
                  </a:txBody>
                  <a:tcPr marL="19043" marR="19043" marT="19043" marB="19043" anchor="ctr" horzOverflow="overflow"/>
                </a:tc>
                <a:tc>
                  <a:txBody>
                    <a:bodyPr/>
                    <a:lstStyle/>
                    <a:p>
                      <a:pPr algn="ctr" defTabSz="914400"/>
                      <a:r>
                        <a:rPr sz="800"/>
                        <a:t>贝叶斯网络</a:t>
                      </a:r>
                    </a:p>
                  </a:txBody>
                  <a:tcPr marL="19043" marR="19043" marT="19043" marB="19043" anchor="ctr" horzOverflow="overflow"/>
                </a:tc>
                <a:tc>
                  <a:txBody>
                    <a:bodyPr/>
                    <a:lstStyle/>
                    <a:p>
                      <a:pPr algn="ctr" defTabSz="914400"/>
                      <a:r>
                        <a:rPr sz="800"/>
                        <a:t>SAT Solver</a:t>
                      </a:r>
                    </a:p>
                  </a:txBody>
                  <a:tcPr marL="19043" marR="19043" marT="19043" marB="19043" anchor="ctr" horzOverflow="overflow"/>
                </a:tc>
                <a:tc>
                  <a:txBody>
                    <a:bodyPr/>
                    <a:lstStyle/>
                    <a:p>
                      <a:pPr algn="ctr" defTabSz="914400"/>
                      <a:r>
                        <a:rPr sz="800" dirty="0" err="1"/>
                        <a:t>Olog</a:t>
                      </a:r>
                      <a:r>
                        <a:rPr sz="800" dirty="0"/>
                        <a:t>/</a:t>
                      </a:r>
                      <a:r>
                        <a:rPr sz="800" dirty="0" err="1"/>
                        <a:t>Catlab</a:t>
                      </a:r>
                      <a:endParaRPr sz="800" dirty="0"/>
                    </a:p>
                  </a:txBody>
                  <a:tcPr marL="19043" marR="19043" marT="19043" marB="19043" anchor="ctr" horzOverflow="overflow"/>
                </a:tc>
                <a:tc>
                  <a:txBody>
                    <a:bodyPr/>
                    <a:lstStyle/>
                    <a:p>
                      <a:pPr algn="ctr" defTabSz="914400"/>
                      <a:r>
                        <a:rPr sz="800" dirty="0" err="1"/>
                        <a:t>归纳</a:t>
                      </a:r>
                      <a:r>
                        <a:rPr sz="800" dirty="0"/>
                        <a:t>/</a:t>
                      </a:r>
                      <a:r>
                        <a:rPr sz="800" dirty="0" err="1"/>
                        <a:t>演绎</a:t>
                      </a:r>
                      <a:r>
                        <a:rPr sz="800" dirty="0"/>
                        <a:t>/</a:t>
                      </a:r>
                      <a:r>
                        <a:rPr sz="800" dirty="0" err="1"/>
                        <a:t>简化</a:t>
                      </a:r>
                      <a:endParaRPr sz="800" dirty="0"/>
                    </a:p>
                  </a:txBody>
                  <a:tcPr marL="19043" marR="19043" marT="19043" marB="19043" anchor="ctr" horzOverflow="overflow"/>
                </a:tc>
                <a:extLst>
                  <a:ext uri="{0D108BD9-81ED-4DB2-BD59-A6C34878D82A}">
                    <a16:rowId xmlns:a16="http://schemas.microsoft.com/office/drawing/2014/main" val="10006"/>
                  </a:ext>
                </a:extLst>
              </a:tr>
              <a:tr h="386254">
                <a:tc>
                  <a:txBody>
                    <a:bodyPr/>
                    <a:lstStyle/>
                    <a:p>
                      <a:pPr defTabSz="914400">
                        <a:tabLst>
                          <a:tab pos="1663700" algn="l"/>
                        </a:tabLst>
                        <a:defRPr b="0"/>
                      </a:pPr>
                      <a:r>
                        <a:rPr sz="800" b="1"/>
                        <a:t>应用领域</a:t>
                      </a:r>
                    </a:p>
                  </a:txBody>
                  <a:tcPr marL="19043" marR="19043" marT="19043" marB="19043" anchor="ctr" horzOverflow="overflow"/>
                </a:tc>
                <a:tc>
                  <a:txBody>
                    <a:bodyPr/>
                    <a:lstStyle/>
                    <a:p>
                      <a:pPr algn="ctr" defTabSz="914400"/>
                      <a:r>
                        <a:rPr sz="800"/>
                        <a:t>系统方案开发</a:t>
                      </a:r>
                    </a:p>
                  </a:txBody>
                  <a:tcPr marL="19043" marR="19043" marT="19043" marB="19043" anchor="ctr" horzOverflow="overflow"/>
                </a:tc>
                <a:tc>
                  <a:txBody>
                    <a:bodyPr/>
                    <a:lstStyle/>
                    <a:p>
                      <a:pPr algn="ctr" defTabSz="914400"/>
                      <a:r>
                        <a:rPr sz="800"/>
                        <a:t>安全与活性分析</a:t>
                      </a:r>
                    </a:p>
                  </a:txBody>
                  <a:tcPr marL="19043" marR="19043" marT="19043" marB="19043" anchor="ctr" horzOverflow="overflow"/>
                </a:tc>
                <a:tc>
                  <a:txBody>
                    <a:bodyPr/>
                    <a:lstStyle/>
                    <a:p>
                      <a:pPr algn="ctr" defTabSz="914400"/>
                      <a:r>
                        <a:rPr sz="800"/>
                        <a:t>系统趋势分析</a:t>
                      </a:r>
                    </a:p>
                  </a:txBody>
                  <a:tcPr marL="19043" marR="19043" marT="19043" marB="19043" anchor="ctr" horzOverflow="overflow"/>
                </a:tc>
                <a:tc>
                  <a:txBody>
                    <a:bodyPr/>
                    <a:lstStyle/>
                    <a:p>
                      <a:pPr algn="ctr" defTabSz="914400"/>
                      <a:r>
                        <a:rPr sz="800"/>
                        <a:t>故障侦错</a:t>
                      </a:r>
                    </a:p>
                  </a:txBody>
                  <a:tcPr marL="19043" marR="19043" marT="19043" marB="19043" anchor="ctr" horzOverflow="overflow"/>
                </a:tc>
                <a:tc>
                  <a:txBody>
                    <a:bodyPr/>
                    <a:lstStyle/>
                    <a:p>
                      <a:pPr algn="ctr" defTabSz="914400"/>
                      <a:r>
                        <a:rPr sz="800"/>
                        <a:t>系统论证</a:t>
                      </a:r>
                    </a:p>
                  </a:txBody>
                  <a:tcPr marL="19043" marR="19043" marT="19043" marB="19043" anchor="ctr" horzOverflow="overflow"/>
                </a:tc>
                <a:tc>
                  <a:txBody>
                    <a:bodyPr/>
                    <a:lstStyle/>
                    <a:p>
                      <a:pPr algn="ctr" defTabSz="914400"/>
                      <a:r>
                        <a:rPr sz="800"/>
                        <a:t>纯数学</a:t>
                      </a:r>
                    </a:p>
                  </a:txBody>
                  <a:tcPr marL="19043" marR="19043" marT="19043" marB="19043" anchor="ctr" horzOverflow="overflow"/>
                </a:tc>
                <a:tc>
                  <a:txBody>
                    <a:bodyPr/>
                    <a:lstStyle/>
                    <a:p>
                      <a:pPr algn="ctr" defTabSz="914400"/>
                      <a:r>
                        <a:rPr sz="800" dirty="0" err="1"/>
                        <a:t>验证设计合约</a:t>
                      </a:r>
                      <a:endParaRPr sz="800" dirty="0"/>
                    </a:p>
                  </a:txBody>
                  <a:tcPr marL="19043" marR="19043" marT="19043" marB="19043"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155618" y="1487355"/>
            <a:ext cx="898809" cy="3090035"/>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Tree>
    <p:extLst>
      <p:ext uri="{BB962C8B-B14F-4D97-AF65-F5344CB8AC3E}">
        <p14:creationId xmlns:p14="http://schemas.microsoft.com/office/powerpoint/2010/main" val="89397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系统代数的研究背景与动机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404841" y="653285"/>
            <a:ext cx="8349845" cy="1261618"/>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349" i="1" dirty="0">
                <a:latin typeface="STXinwei" panose="02010800040101010101" pitchFamily="2" charset="-122"/>
                <a:ea typeface="STXinwei" panose="02010800040101010101" pitchFamily="2" charset="-122"/>
              </a:rPr>
              <a:t>2003</a:t>
            </a:r>
            <a:r>
              <a:rPr lang="zh-TW" altLang="en-US" sz="1349" dirty="0">
                <a:latin typeface="STXinwei" panose="02010800040101010101" pitchFamily="2" charset="-122"/>
                <a:ea typeface="STXinwei" panose="02010800040101010101" pitchFamily="2" charset="-122"/>
              </a:rPr>
              <a:t>年杨利伟的</a:t>
            </a:r>
            <a:r>
              <a:rPr lang="zh-TW" altLang="en-US" sz="1349" dirty="0">
                <a:solidFill>
                  <a:srgbClr val="FF0000"/>
                </a:solidFill>
                <a:latin typeface="STXinwei" panose="02010800040101010101" pitchFamily="2" charset="-122"/>
                <a:ea typeface="STXinwei" panose="02010800040101010101" pitchFamily="2" charset="-122"/>
              </a:rPr>
              <a:t>登天之旅</a:t>
            </a:r>
            <a:r>
              <a:rPr lang="zh-TW" altLang="en-US" sz="1349" dirty="0">
                <a:latin typeface="STXinwei" panose="02010800040101010101" pitchFamily="2" charset="-122"/>
                <a:ea typeface="STXinwei" panose="02010800040101010101" pitchFamily="2" charset="-122"/>
              </a:rPr>
              <a:t>，刺激了美国再度启动载人航天项目的战略需求，</a:t>
            </a:r>
          </a:p>
          <a:p>
            <a:r>
              <a:rPr lang="en-US" sz="1349" i="1" dirty="0">
                <a:latin typeface="STXinwei" panose="02010800040101010101" pitchFamily="2" charset="-122"/>
                <a:ea typeface="STXinwei" panose="02010800040101010101" pitchFamily="2" charset="-122"/>
              </a:rPr>
              <a:t>NASA</a:t>
            </a:r>
            <a:r>
              <a:rPr lang="zh-TW" altLang="en-US" sz="1349" dirty="0">
                <a:latin typeface="STXinwei" panose="02010800040101010101" pitchFamily="2" charset="-122"/>
                <a:ea typeface="STXinwei" panose="02010800040101010101" pitchFamily="2" charset="-122"/>
              </a:rPr>
              <a:t>组织了麻省理工</a:t>
            </a:r>
            <a:r>
              <a:rPr lang="en-US" altLang="zh-TW" sz="1349" dirty="0">
                <a:latin typeface="STXinwei" panose="02010800040101010101" pitchFamily="2" charset="-122"/>
                <a:ea typeface="STXinwei" panose="02010800040101010101" pitchFamily="2" charset="-122"/>
              </a:rPr>
              <a:t>(MIT)</a:t>
            </a:r>
            <a:r>
              <a:rPr lang="zh-TW" altLang="en-US" sz="1349" dirty="0">
                <a:latin typeface="STXinwei" panose="02010800040101010101" pitchFamily="2" charset="-122"/>
                <a:ea typeface="STXinwei" panose="02010800040101010101" pitchFamily="2" charset="-122"/>
              </a:rPr>
              <a:t>与波音公司</a:t>
            </a:r>
            <a:r>
              <a:rPr lang="en-US" altLang="zh-TW" sz="1349" dirty="0">
                <a:latin typeface="STXinwei" panose="02010800040101010101" pitchFamily="2" charset="-122"/>
                <a:ea typeface="STXinwei" panose="02010800040101010101" pitchFamily="2" charset="-122"/>
              </a:rPr>
              <a:t>(Boeing)</a:t>
            </a:r>
            <a:r>
              <a:rPr lang="zh-TW" altLang="en-US" sz="1349" dirty="0">
                <a:latin typeface="STXinwei" panose="02010800040101010101" pitchFamily="2" charset="-122"/>
                <a:ea typeface="STXinwei" panose="02010800040101010101" pitchFamily="2" charset="-122"/>
              </a:rPr>
              <a:t>开始了一个为时六个月的登月方案设计竞赛</a:t>
            </a:r>
          </a:p>
          <a:p>
            <a:r>
              <a:rPr lang="zh-TW" altLang="en-US" sz="1349" dirty="0">
                <a:latin typeface="STXinwei" panose="02010800040101010101" pitchFamily="2" charset="-122"/>
                <a:ea typeface="STXinwei" panose="02010800040101010101" pitchFamily="2" charset="-122"/>
              </a:rPr>
              <a:t>项目价值：美国需要通过</a:t>
            </a:r>
            <a:r>
              <a:rPr lang="zh-TW" altLang="en-US" sz="1349" dirty="0">
                <a:solidFill>
                  <a:srgbClr val="FF0000"/>
                </a:solidFill>
                <a:latin typeface="STXinwei" panose="02010800040101010101" pitchFamily="2" charset="-122"/>
                <a:ea typeface="STXinwei" panose="02010800040101010101" pitchFamily="2" charset="-122"/>
              </a:rPr>
              <a:t>新的</a:t>
            </a:r>
            <a:r>
              <a:rPr lang="zh-TW" altLang="en-US" sz="1349" i="1" dirty="0">
                <a:solidFill>
                  <a:srgbClr val="FF0000"/>
                </a:solidFill>
                <a:latin typeface="STXinwei" panose="02010800040101010101" pitchFamily="2" charset="-122"/>
                <a:ea typeface="STXinwei" panose="02010800040101010101" pitchFamily="2" charset="-122"/>
              </a:rPr>
              <a:t>载人航天项目</a:t>
            </a:r>
            <a:r>
              <a:rPr lang="zh-TW" altLang="en-US" sz="1349" dirty="0">
                <a:latin typeface="STXinwei" panose="02010800040101010101" pitchFamily="2" charset="-122"/>
                <a:ea typeface="STXinwei" panose="02010800040101010101" pitchFamily="2" charset="-122"/>
              </a:rPr>
              <a:t>证明其在</a:t>
            </a:r>
            <a:r>
              <a:rPr lang="en-US" altLang="zh-CN" sz="1349" dirty="0">
                <a:latin typeface="STXinwei" panose="02010800040101010101" pitchFamily="2" charset="-122"/>
                <a:ea typeface="STXinwei" panose="02010800040101010101" pitchFamily="2" charset="-122"/>
              </a:rPr>
              <a:t>21</a:t>
            </a:r>
            <a:r>
              <a:rPr lang="zh-CN" altLang="en-US" sz="1349" dirty="0">
                <a:latin typeface="STXinwei" panose="02010800040101010101" pitchFamily="2" charset="-122"/>
                <a:ea typeface="STXinwei" panose="02010800040101010101" pitchFamily="2" charset="-122"/>
              </a:rPr>
              <a:t>世纪</a:t>
            </a:r>
            <a:r>
              <a:rPr lang="zh-TW" altLang="en-US" sz="1349"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354610" y="1670828"/>
            <a:ext cx="5439310" cy="369332"/>
          </a:xfrm>
          <a:prstGeom prst="rect">
            <a:avLst/>
          </a:prstGeom>
          <a:noFill/>
        </p:spPr>
        <p:txBody>
          <a:bodyPr wrap="none" rtlCol="0">
            <a:spAutoFit/>
          </a:bodyPr>
          <a:lstStyle/>
          <a:p>
            <a:r>
              <a:rPr lang="en-US" sz="900" dirty="0">
                <a:latin typeface="STXinwei" panose="02010800040101010101" pitchFamily="2" charset="-122"/>
                <a:ea typeface="STXinwei" panose="02010800040101010101" pitchFamily="2" charset="-122"/>
              </a:rPr>
              <a:t>James, R. Hansen,  Societal impact of Spaceflight,  NASA History Division, 2007</a:t>
            </a:r>
          </a:p>
          <a:p>
            <a:r>
              <a:rPr lang="en-US" sz="900" dirty="0">
                <a:latin typeface="STXinwei" panose="02010800040101010101" pitchFamily="2" charset="-122"/>
                <a:ea typeface="STXinwei" panose="02010800040101010101" pitchFamily="2" charset="-122"/>
              </a:rPr>
              <a:t>	Chapter 7, (</a:t>
            </a:r>
            <a:r>
              <a:rPr lang="zh-TW" altLang="en-US" sz="9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900" dirty="0">
                <a:latin typeface="STXinwei" panose="02010800040101010101" pitchFamily="2" charset="-122"/>
                <a:ea typeface="STXinwei" panose="02010800040101010101" pitchFamily="2" charset="-122"/>
              </a:rPr>
              <a:t>)</a:t>
            </a:r>
            <a:endParaRPr lang="en-TW" sz="9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4420718" y="2211154"/>
            <a:ext cx="4186771" cy="2514857"/>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091102" y="4819457"/>
            <a:ext cx="2846004" cy="455702"/>
          </a:xfrm>
          <a:prstGeom prst="rect">
            <a:avLst/>
          </a:prstGeom>
          <a:noFill/>
        </p:spPr>
        <p:txBody>
          <a:bodyPr wrap="square" rtlCol="0">
            <a:spAutoFit/>
          </a:bodyPr>
          <a:lstStyle/>
          <a:p>
            <a:pPr algn="ctr"/>
            <a:r>
              <a:rPr lang="en-US" sz="787" dirty="0">
                <a:hlinkClick r:id="rId3"/>
              </a:rPr>
              <a:t>Global Times: Story of China's first taikonaut's one day in space lights up internet, highlights country's space advancements</a:t>
            </a:r>
            <a:endParaRPr lang="en-TW" sz="787"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919229" y="4743811"/>
            <a:ext cx="2244613" cy="455702"/>
          </a:xfrm>
          <a:prstGeom prst="rect">
            <a:avLst/>
          </a:prstGeom>
          <a:noFill/>
        </p:spPr>
        <p:txBody>
          <a:bodyPr wrap="square" rtlCol="0">
            <a:spAutoFit/>
          </a:bodyPr>
          <a:lstStyle/>
          <a:p>
            <a:pPr algn="ctr"/>
            <a:r>
              <a:rPr lang="en-US" sz="787" dirty="0" err="1">
                <a:latin typeface="STXinwei" panose="02010800040101010101" pitchFamily="2" charset="-122"/>
                <a:ea typeface="STXinwei" panose="02010800040101010101" pitchFamily="2" charset="-122"/>
              </a:rPr>
              <a:t>肯尼迪总统</a:t>
            </a:r>
            <a:r>
              <a:rPr lang="zh-CN" altLang="en-US" sz="787" dirty="0">
                <a:latin typeface="STXinwei" panose="02010800040101010101" pitchFamily="2" charset="-122"/>
                <a:ea typeface="STXinwei" panose="02010800040101010101" pitchFamily="2" charset="-122"/>
              </a:rPr>
              <a:t>与</a:t>
            </a:r>
            <a:r>
              <a:rPr lang="en-US" altLang="zh-CN" sz="787" dirty="0">
                <a:latin typeface="STXinwei" panose="02010800040101010101" pitchFamily="2" charset="-122"/>
                <a:ea typeface="STXinwei" panose="02010800040101010101" pitchFamily="2" charset="-122"/>
              </a:rPr>
              <a:t>von Braun </a:t>
            </a:r>
          </a:p>
          <a:p>
            <a:pPr algn="ctr"/>
            <a:r>
              <a:rPr lang="zh-CN" altLang="en-US" sz="787" dirty="0">
                <a:latin typeface="STXinwei" panose="02010800040101010101" pitchFamily="2" charset="-122"/>
                <a:ea typeface="STXinwei" panose="02010800040101010101" pitchFamily="2" charset="-122"/>
              </a:rPr>
              <a:t>和 </a:t>
            </a:r>
            <a:r>
              <a:rPr lang="en-US" altLang="zh-CN" sz="787" dirty="0">
                <a:latin typeface="STXinwei" panose="02010800040101010101" pitchFamily="2" charset="-122"/>
                <a:ea typeface="STXinwei" panose="02010800040101010101" pitchFamily="2" charset="-122"/>
              </a:rPr>
              <a:t>Bob Seamans</a:t>
            </a:r>
            <a:r>
              <a:rPr lang="zh-CN" altLang="en-US" sz="787" dirty="0">
                <a:latin typeface="STXinwei" panose="02010800040101010101" pitchFamily="2" charset="-122"/>
                <a:ea typeface="STXinwei" panose="02010800040101010101" pitchFamily="2" charset="-122"/>
              </a:rPr>
              <a:t>博士（</a:t>
            </a:r>
            <a:r>
              <a:rPr lang="en-US" altLang="zh-CN" sz="787" dirty="0">
                <a:latin typeface="STXinwei" panose="02010800040101010101" pitchFamily="2" charset="-122"/>
                <a:ea typeface="STXinwei" panose="02010800040101010101" pitchFamily="2" charset="-122"/>
              </a:rPr>
              <a:t>NASA </a:t>
            </a:r>
            <a:r>
              <a:rPr lang="zh-CN" altLang="en-US" sz="787" dirty="0">
                <a:latin typeface="STXinwei" panose="02010800040101010101" pitchFamily="2" charset="-122"/>
                <a:ea typeface="STXinwei" panose="02010800040101010101" pitchFamily="2" charset="-122"/>
              </a:rPr>
              <a:t>当时的技术总监）在登月项目早期的沟通</a:t>
            </a:r>
            <a:endParaRPr lang="en-TW" sz="787"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404841" y="2118426"/>
            <a:ext cx="3273389" cy="2586741"/>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964743" cy="338687"/>
            </a:xfrm>
            <a:prstGeom prst="rect">
              <a:avLst/>
            </a:prstGeom>
            <a:noFill/>
          </p:spPr>
          <p:txBody>
            <a:bodyPr wrap="none" rtlCol="0">
              <a:spAutoFit/>
            </a:bodyPr>
            <a:lstStyle/>
            <a:p>
              <a:r>
                <a:rPr lang="zh-TW" altLang="en-US" sz="1050" dirty="0">
                  <a:solidFill>
                    <a:srgbClr val="FF0000"/>
                  </a:solidFill>
                  <a:latin typeface="STXinwei" panose="02010800040101010101" pitchFamily="2" charset="-122"/>
                  <a:ea typeface="STXinwei" panose="02010800040101010101" pitchFamily="2" charset="-122"/>
                </a:rPr>
                <a:t>登天之指</a:t>
              </a:r>
              <a:endParaRPr lang="en-TW" sz="1050"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7182926" y="3013668"/>
            <a:ext cx="723275" cy="253916"/>
          </a:xfrm>
          <a:prstGeom prst="rect">
            <a:avLst/>
          </a:prstGeom>
          <a:noFill/>
        </p:spPr>
        <p:txBody>
          <a:bodyPr wrap="none" rtlCol="0">
            <a:spAutoFit/>
          </a:bodyPr>
          <a:lstStyle/>
          <a:p>
            <a:r>
              <a:rPr lang="zh-TW" altLang="en-US" sz="1050" dirty="0">
                <a:solidFill>
                  <a:srgbClr val="FF0000"/>
                </a:solidFill>
                <a:latin typeface="STXinwei" panose="02010800040101010101" pitchFamily="2" charset="-122"/>
                <a:ea typeface="STXinwei" panose="02010800040101010101" pitchFamily="2" charset="-122"/>
              </a:rPr>
              <a:t>登天之指</a:t>
            </a:r>
            <a:endParaRPr lang="en-TW" sz="1050" dirty="0"/>
          </a:p>
        </p:txBody>
      </p:sp>
    </p:spTree>
    <p:extLst>
      <p:ext uri="{BB962C8B-B14F-4D97-AF65-F5344CB8AC3E}">
        <p14:creationId xmlns:p14="http://schemas.microsoft.com/office/powerpoint/2010/main" val="2893254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系统代数的研究内容 </a:t>
            </a:r>
            <a:r>
              <a:rPr lang="en-US" altLang="zh-CN" sz="1799" b="1" dirty="0">
                <a:latin typeface="STXinwei" panose="02010800040101010101" pitchFamily="2" charset="-122"/>
                <a:ea typeface="STXinwei" panose="02010800040101010101" pitchFamily="2" charset="-122"/>
              </a:rPr>
              <a:t>(</a:t>
            </a:r>
            <a:r>
              <a:rPr lang="en-US" altLang="zh-CN" sz="1799" b="1" dirty="0" err="1">
                <a:latin typeface="STXinwei" panose="02010800040101010101" pitchFamily="2" charset="-122"/>
                <a:ea typeface="STXinwei" panose="02010800040101010101" pitchFamily="2" charset="-122"/>
              </a:rPr>
              <a:t>AoS</a:t>
            </a:r>
            <a:r>
              <a:rPr lang="en-US" altLang="zh-CN" sz="1799" b="1" dirty="0">
                <a:latin typeface="STXinwei" panose="02010800040101010101" pitchFamily="2" charset="-122"/>
                <a:ea typeface="STXinwei" panose="02010800040101010101" pitchFamily="2" charset="-122"/>
              </a:rPr>
              <a:t> Motivation)</a:t>
            </a:r>
            <a:endParaRPr lang="zh-CN" altLang="en-US" sz="1799"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404841" y="823775"/>
            <a:ext cx="4859224"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799" dirty="0">
                <a:solidFill>
                  <a:schemeClr val="tx1"/>
                </a:solidFill>
                <a:latin typeface="STXinwei" panose="02010800040101010101" pitchFamily="2" charset="-122"/>
                <a:ea typeface="STXinwei" panose="02010800040101010101" pitchFamily="2" charset="-122"/>
              </a:rPr>
              <a:t>系统工程的挑战：</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决策难：跨领域的知识管理与决策博弈</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精度差：模型的复杂度过高或不足</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定调早：过早限定假设，屏蔽后发机会</a:t>
            </a:r>
            <a:endParaRPr lang="en-US" altLang="zh-CN" sz="1799"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87738" y="701770"/>
            <a:ext cx="3045624" cy="39451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8288" y="2588602"/>
            <a:ext cx="3728714" cy="2430665"/>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94595" y="2745016"/>
            <a:ext cx="1633334" cy="2274251"/>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33" y="922399"/>
            <a:ext cx="2410402" cy="16522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5763513" y="862987"/>
            <a:ext cx="3336951" cy="1799113"/>
          </a:xfrm>
          <a:prstGeom prst="rect">
            <a:avLst/>
          </a:prstGeom>
        </p:spPr>
      </p:pic>
      <p:sp>
        <p:nvSpPr>
          <p:cNvPr id="3" name="标题 1"/>
          <p:cNvSpPr>
            <a:spLocks noGrp="1"/>
          </p:cNvSpPr>
          <p:nvPr>
            <p:ph type="title"/>
          </p:nvPr>
        </p:nvSpPr>
        <p:spPr>
          <a:xfrm>
            <a:off x="201577" y="163010"/>
            <a:ext cx="8231784" cy="350863"/>
          </a:xfrm>
        </p:spPr>
        <p:txBody>
          <a:bodyPr/>
          <a:lstStyle/>
          <a:p>
            <a:pPr algn="ctr"/>
            <a:r>
              <a:rPr lang="zh-CN" altLang="en-US" sz="1799" b="1" dirty="0">
                <a:latin typeface="STXinwei" panose="02010800040101010101" pitchFamily="2" charset="-122"/>
                <a:ea typeface="STXinwei" panose="02010800040101010101" pitchFamily="2" charset="-122"/>
              </a:rPr>
              <a:t>跨领域与多尺度的</a:t>
            </a:r>
            <a:r>
              <a:rPr lang="zh-CN" altLang="en-TW" sz="1799" b="1" dirty="0">
                <a:latin typeface="STXinwei" panose="02010800040101010101" pitchFamily="2" charset="-122"/>
                <a:ea typeface="STXinwei" panose="02010800040101010101" pitchFamily="2" charset="-122"/>
              </a:rPr>
              <a:t>决策</a:t>
            </a:r>
            <a:r>
              <a:rPr lang="zh-CN" altLang="en-US" sz="1799"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3512" y="2983218"/>
            <a:ext cx="2227980" cy="1856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52509" y="2983219"/>
            <a:ext cx="2416652" cy="18566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6193495" y="4844221"/>
            <a:ext cx="1277914" cy="253916"/>
          </a:xfrm>
          <a:prstGeom prst="rect">
            <a:avLst/>
          </a:prstGeom>
          <a:noFill/>
        </p:spPr>
        <p:txBody>
          <a:bodyPr wrap="none" rtlCol="0">
            <a:spAutoFit/>
          </a:bodyPr>
          <a:lstStyle/>
          <a:p>
            <a:r>
              <a:rPr lang="en-US" sz="1050" dirty="0">
                <a:hlinkClick r:id="rId6"/>
              </a:rPr>
              <a:t>NASA History Site</a:t>
            </a:r>
            <a:endParaRPr lang="en-TW" sz="1050"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3148373" y="2471738"/>
            <a:ext cx="2847254" cy="213456"/>
          </a:xfrm>
          <a:prstGeom prst="rect">
            <a:avLst/>
          </a:prstGeom>
          <a:noFill/>
        </p:spPr>
        <p:txBody>
          <a:bodyPr wrap="none" rtlCol="0">
            <a:spAutoFit/>
          </a:bodyPr>
          <a:lstStyle/>
          <a:p>
            <a:pPr algn="ctr"/>
            <a:r>
              <a:rPr lang="en-US" sz="787" b="1" dirty="0">
                <a:hlinkClick r:id="rId10"/>
              </a:rPr>
              <a:t>President Kennedy Challenges NASA to Go to the Moon</a:t>
            </a:r>
            <a:endParaRPr lang="en-US" sz="787"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7883720" y="513873"/>
            <a:ext cx="0" cy="1834025"/>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7544091" y="572281"/>
            <a:ext cx="339629"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5802746" y="139127"/>
            <a:ext cx="2229319" cy="675252"/>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349" dirty="0">
                <a:latin typeface="STXinwei" panose="02010800040101010101" pitchFamily="2" charset="-122"/>
                <a:ea typeface="STXinwei" panose="02010800040101010101" pitchFamily="2" charset="-122"/>
              </a:rPr>
              <a:t>1970</a:t>
            </a:r>
            <a:r>
              <a:rPr lang="zh-CN" altLang="en-US" sz="1349" dirty="0">
                <a:latin typeface="STXinwei" panose="02010800040101010101" pitchFamily="2" charset="-122"/>
                <a:ea typeface="STXinwei" panose="02010800040101010101" pitchFamily="2" charset="-122"/>
              </a:rPr>
              <a:t>年前，将载人飞船送到月球并安全回到地球</a:t>
            </a:r>
            <a:endParaRPr lang="zh-TW" altLang="en-US" sz="1349"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5062912" y="1723486"/>
            <a:ext cx="2261166" cy="680670"/>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3569161" y="3588971"/>
            <a:ext cx="2194351" cy="714096"/>
          </a:xfrm>
          <a:prstGeom prst="leftRigh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1865334" y="1748605"/>
            <a:ext cx="2236385" cy="641692"/>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7916" y="538672"/>
            <a:ext cx="2088168" cy="185882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1582493" y="4839867"/>
            <a:ext cx="1277914" cy="253916"/>
          </a:xfrm>
          <a:prstGeom prst="rect">
            <a:avLst/>
          </a:prstGeom>
          <a:noFill/>
        </p:spPr>
        <p:txBody>
          <a:bodyPr wrap="none" rtlCol="0">
            <a:spAutoFit/>
          </a:bodyPr>
          <a:lstStyle/>
          <a:p>
            <a:r>
              <a:rPr lang="en-US" sz="1050" dirty="0">
                <a:hlinkClick r:id="rId6"/>
              </a:rPr>
              <a:t>NASA History Site</a:t>
            </a:r>
            <a:endParaRPr lang="en-TW" sz="1050"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7148882" y="2471738"/>
            <a:ext cx="1231466" cy="370181"/>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349"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0089" y="167247"/>
            <a:ext cx="2723823"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605198" y="4510124"/>
            <a:ext cx="318067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2"/>
              </a:rPr>
              <a:t>Which way to the moon? Lunar Landing Techniques</a:t>
            </a:r>
            <a:endParaRPr lang="en-TW" sz="1050"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26588" y="1009279"/>
            <a:ext cx="2915491" cy="1693338"/>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5736356" y="734309"/>
            <a:ext cx="1396536"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机械结构的设计方案</a:t>
            </a:r>
            <a:endParaRPr lang="en-TW" sz="1050"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5101423" y="3292188"/>
            <a:ext cx="3413508" cy="1684065"/>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5523640" y="2829567"/>
            <a:ext cx="1665841"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登月所需的燃料能量比较</a:t>
            </a:r>
            <a:endParaRPr lang="en-TW" sz="1050"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3219"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101156" y="1249926"/>
            <a:ext cx="471160" cy="4999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914" y="2634757"/>
            <a:ext cx="1499463" cy="14994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455850" y="1249926"/>
            <a:ext cx="471160" cy="4999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1530663" y="1370677"/>
            <a:ext cx="462019" cy="201381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480272" y="881624"/>
            <a:ext cx="1595309" cy="253916"/>
          </a:xfrm>
          <a:prstGeom prst="rect">
            <a:avLst/>
          </a:prstGeom>
          <a:noFill/>
        </p:spPr>
        <p:txBody>
          <a:bodyPr wrap="none" rtlCol="0">
            <a:spAutoFit/>
          </a:bodyPr>
          <a:lstStyle/>
          <a:p>
            <a:r>
              <a:rPr lang="en-TW" sz="1050" dirty="0"/>
              <a:t>Direct</a:t>
            </a:r>
            <a:r>
              <a:rPr lang="zh-CN" altLang="en-US" sz="1050" dirty="0"/>
              <a:t> </a:t>
            </a:r>
            <a:r>
              <a:rPr lang="en-US" altLang="zh-CN" sz="1050" dirty="0"/>
              <a:t>Ascend/Descend</a:t>
            </a:r>
            <a:endParaRPr lang="en-TW" sz="1050"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2820233" y="881624"/>
            <a:ext cx="1648208" cy="253916"/>
          </a:xfrm>
          <a:prstGeom prst="rect">
            <a:avLst/>
          </a:prstGeom>
          <a:noFill/>
        </p:spPr>
        <p:txBody>
          <a:bodyPr wrap="none" rtlCol="0">
            <a:spAutoFit/>
          </a:bodyPr>
          <a:lstStyle/>
          <a:p>
            <a:r>
              <a:rPr lang="en-US" sz="1050" dirty="0"/>
              <a:t>Lunar Orbit Rendezvous</a:t>
            </a:r>
            <a:endParaRPr lang="en-TW" sz="1050" dirty="0"/>
          </a:p>
        </p:txBody>
      </p:sp>
      <p:sp>
        <p:nvSpPr>
          <p:cNvPr id="19" name="Oval 18">
            <a:extLst>
              <a:ext uri="{FF2B5EF4-FFF2-40B4-BE49-F238E27FC236}">
                <a16:creationId xmlns:a16="http://schemas.microsoft.com/office/drawing/2014/main" id="{A222E8C5-844A-B540-A45F-7EE01DCE6C77}"/>
              </a:ext>
            </a:extLst>
          </p:cNvPr>
          <p:cNvSpPr/>
          <p:nvPr/>
        </p:nvSpPr>
        <p:spPr>
          <a:xfrm>
            <a:off x="3314699" y="1146256"/>
            <a:ext cx="732563" cy="736843"/>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3324458" y="2237483"/>
            <a:ext cx="1745724" cy="300115"/>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93656" y="1149734"/>
            <a:ext cx="4435555" cy="3209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3516121" y="160461"/>
            <a:ext cx="2492991"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14435" y="740612"/>
            <a:ext cx="2794534" cy="2147281"/>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14435" y="2887892"/>
            <a:ext cx="2794535" cy="1796531"/>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5120850" y="4545978"/>
            <a:ext cx="2484976" cy="253916"/>
          </a:xfrm>
          <a:prstGeom prst="rect">
            <a:avLst/>
          </a:prstGeom>
          <a:noFill/>
        </p:spPr>
        <p:txBody>
          <a:bodyPr wrap="none" rtlCol="0">
            <a:spAutoFit/>
          </a:bodyPr>
          <a:lstStyle/>
          <a:p>
            <a:r>
              <a:rPr lang="en-TW" sz="1050"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704894" y="168245"/>
            <a:ext cx="7802137" cy="36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zh-CN" altLang="en-US" sz="1799" dirty="0">
                <a:solidFill>
                  <a:srgbClr val="C00000"/>
                </a:solidFill>
                <a:latin typeface="STXinwei" panose="02010800040101010101" pitchFamily="2" charset="-122"/>
                <a:ea typeface="STXinwei" panose="02010800040101010101" pitchFamily="2" charset="-122"/>
                <a:cs typeface="Arial" charset="0"/>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88523" y="1057768"/>
            <a:ext cx="1937647" cy="141355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5594709" y="1034475"/>
            <a:ext cx="1311678" cy="1330688"/>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265506" y="1069771"/>
            <a:ext cx="3241881" cy="1258983"/>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87523" y="1049375"/>
            <a:ext cx="1734006" cy="1330687"/>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39441" y="4699982"/>
            <a:ext cx="7502375" cy="253916"/>
          </a:xfrm>
          <a:prstGeom prst="rect">
            <a:avLst/>
          </a:prstGeom>
          <a:noFill/>
        </p:spPr>
        <p:txBody>
          <a:bodyPr wrap="none" rtlCol="0">
            <a:spAutoFit/>
          </a:bodyPr>
          <a:lstStyle/>
          <a:p>
            <a:r>
              <a:rPr lang="en-TW" sz="1050"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2887581" y="539915"/>
            <a:ext cx="341632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包括加减乘除</a:t>
            </a:r>
            <a:r>
              <a:rPr lang="zh-CN" altLang="en-US" sz="2099" dirty="0">
                <a:latin typeface="STXinwei" panose="02010800040101010101" pitchFamily="2" charset="-122"/>
                <a:ea typeface="STXinwei" panose="02010800040101010101" pitchFamily="2" charset="-122"/>
              </a:rPr>
              <a:t>、投影和检索</a:t>
            </a:r>
            <a:endParaRPr lang="en-TW" sz="20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729492" y="2577641"/>
            <a:ext cx="4145891" cy="1909695"/>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5436194" y="2577642"/>
            <a:ext cx="3264805" cy="2157800"/>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2986495" y="3368947"/>
            <a:ext cx="1585505" cy="1374104"/>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4431" y="1605044"/>
            <a:ext cx="2403231" cy="1832697"/>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532000" y="3553073"/>
            <a:ext cx="2238864" cy="1253096"/>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2779046" y="1017725"/>
            <a:ext cx="3001108" cy="1132363"/>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809040" y="3809731"/>
            <a:ext cx="2069639" cy="88953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20023" y="1487944"/>
            <a:ext cx="1139173" cy="1832697"/>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019416" y="1017725"/>
            <a:ext cx="3428022" cy="38592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5323426" y="4806169"/>
            <a:ext cx="2820003" cy="261610"/>
          </a:xfrm>
          <a:prstGeom prst="rect">
            <a:avLst/>
          </a:prstGeom>
          <a:noFill/>
        </p:spPr>
        <p:txBody>
          <a:bodyPr wrap="none" rtlCol="0">
            <a:spAutoFit/>
          </a:bodyPr>
          <a:lstStyle/>
          <a:p>
            <a:r>
              <a:rPr lang="en-US" sz="1100" b="1" dirty="0"/>
              <a:t>Numbers are </a:t>
            </a:r>
            <a:r>
              <a:rPr lang="en-US" sz="1100" b="1" i="1" dirty="0">
                <a:hlinkClick r:id="rId14" tooltip="Natural transformations on Wikipedia"/>
              </a:rPr>
              <a:t>naturally related</a:t>
            </a:r>
            <a:r>
              <a:rPr lang="en-US" sz="1100" b="1" dirty="0"/>
              <a:t> to Music</a:t>
            </a:r>
            <a:r>
              <a:rPr lang="en-US" sz="1100" dirty="0"/>
              <a:t>:</a:t>
            </a:r>
            <a:endParaRPr lang="en-TW" sz="1100" dirty="0"/>
          </a:p>
        </p:txBody>
      </p:sp>
    </p:spTree>
    <p:extLst>
      <p:ext uri="{BB962C8B-B14F-4D97-AF65-F5344CB8AC3E}">
        <p14:creationId xmlns:p14="http://schemas.microsoft.com/office/powerpoint/2010/main" val="525503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156922" y="765996"/>
            <a:ext cx="3068329" cy="2600224"/>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所有的数据类型均为偏序集</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（偏序集由有向关系所构成）</a:t>
            </a:r>
            <a:endParaRPr lang="en-US" sz="1799"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2586533" y="4075006"/>
            <a:ext cx="4534521" cy="493253"/>
          </a:xfrm>
        </p:spPr>
        <p:txBody>
          <a:bodyPr>
            <a:normAutofit/>
          </a:bodyPr>
          <a:lstStyle/>
          <a:p>
            <a:pPr marL="114251" indent="0" algn="ctr">
              <a:buNone/>
            </a:pPr>
            <a:r>
              <a:rPr lang="en-US" sz="1349" b="1" dirty="0" err="1">
                <a:latin typeface="STXinwei" panose="02010800040101010101" pitchFamily="2" charset="-122"/>
                <a:ea typeface="STXinwei" panose="02010800040101010101" pitchFamily="2" charset="-122"/>
              </a:rPr>
              <a:t>偏序集</a:t>
            </a:r>
            <a:r>
              <a:rPr lang="zh-CN" altLang="en-US" sz="1349" b="1" dirty="0">
                <a:latin typeface="STXinwei" panose="02010800040101010101" pitchFamily="2" charset="-122"/>
                <a:ea typeface="STXinwei" panose="02010800040101010101" pitchFamily="2" charset="-122"/>
              </a:rPr>
              <a:t>：</a:t>
            </a:r>
            <a:r>
              <a:rPr lang="en-US" sz="1349" b="1" dirty="0">
                <a:latin typeface="STXinwei" panose="02010800040101010101" pitchFamily="2" charset="-122"/>
                <a:ea typeface="STXinwei" panose="02010800040101010101" pitchFamily="2" charset="-122"/>
              </a:rPr>
              <a:t> Partially Ordered Sets/Lattice(</a:t>
            </a:r>
            <a:r>
              <a:rPr lang="en-US" sz="1349" b="1" dirty="0" err="1">
                <a:latin typeface="STXinwei" panose="02010800040101010101" pitchFamily="2" charset="-122"/>
                <a:ea typeface="STXinwei" panose="02010800040101010101" pitchFamily="2" charset="-122"/>
              </a:rPr>
              <a:t>格</a:t>
            </a:r>
            <a:r>
              <a:rPr lang="en-US" sz="1349"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29</a:t>
            </a:fld>
            <a:endParaRPr lang="en" sz="999" dirty="0">
              <a:solidFill>
                <a:srgbClr val="595959"/>
              </a:solidFil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45577" y="1665891"/>
            <a:ext cx="1030174" cy="13345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6665986" y="3284719"/>
            <a:ext cx="162256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Image Source: </a:t>
            </a:r>
            <a:r>
              <a:rPr lang="en-TW" sz="1050" dirty="0">
                <a:latin typeface="STXinwei" panose="02010800040101010101" pitchFamily="2" charset="-122"/>
                <a:ea typeface="STXinwei" panose="02010800040101010101" pitchFamily="2" charset="-122"/>
                <a:hlinkClick r:id="rId3"/>
              </a:rPr>
              <a:t>Wikipedia</a:t>
            </a:r>
            <a:endParaRPr lang="en-TW" sz="1050"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251" y="3511560"/>
            <a:ext cx="2654934" cy="1126892"/>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6530320" y="3052539"/>
            <a:ext cx="187262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3225252" y="1143642"/>
            <a:ext cx="3094006" cy="2811236"/>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6327525" y="823245"/>
            <a:ext cx="2666114" cy="738664"/>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通过标示/数学语义的研究</a:t>
            </a:r>
          </a:p>
          <a:p>
            <a:pPr algn="ctr"/>
            <a:r>
              <a:rPr lang="zh-CN" altLang="en-US"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Denotational/Mathematical Semantics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将计算方法论从</a:t>
            </a:r>
          </a:p>
          <a:p>
            <a:pPr algn="ctr"/>
            <a:r>
              <a:rPr lang="en-TW" sz="105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598312" y="2261320"/>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200" dirty="0">
                <a:solidFill>
                  <a:srgbClr val="0070C0"/>
                </a:solidFill>
                <a:latin typeface="STXinwei" panose="02010800040101010101" pitchFamily="2" charset="-122"/>
                <a:ea typeface="STXinwei" panose="02010800040101010101" pitchFamily="2" charset="-122"/>
                <a:cs typeface="Lato"/>
                <a:sym typeface="Lato"/>
              </a:rPr>
              <a:t>1:</a:t>
            </a:r>
            <a:r>
              <a:rPr lang="zh-CN" altLang="en-US" sz="12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697111" y="4167282"/>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US" sz="12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200" dirty="0">
                <a:solidFill>
                  <a:srgbClr val="FF0000"/>
                </a:solidFill>
                <a:latin typeface="STXinwei" panose="02010800040101010101" pitchFamily="2" charset="-122"/>
                <a:ea typeface="STXinwei" panose="02010800040101010101" pitchFamily="2" charset="-122"/>
                <a:cs typeface="Lato"/>
                <a:sym typeface="Lato"/>
              </a:rPr>
              <a:t>“格”</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6936450" y="3568119"/>
            <a:ext cx="1497807" cy="1075669"/>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6515898" y="4688386"/>
            <a:ext cx="189667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7"/>
              </a:rPr>
              <a:t>Lambda Calculus</a:t>
            </a:r>
            <a:r>
              <a:rPr lang="zh-CN" altLang="en-US" sz="1050" dirty="0">
                <a:latin typeface="STXinwei" panose="02010800040101010101" pitchFamily="2" charset="-122"/>
                <a:ea typeface="STXinwei" panose="02010800040101010101" pitchFamily="2" charset="-122"/>
                <a:hlinkClick r:id="rId7"/>
              </a:rPr>
              <a:t> 的 前世今生</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An operational model for collective cognition</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Data Transformation activities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Theories on Recursive structures</a:t>
            </a:r>
          </a:p>
          <a:p>
            <a:pPr>
              <a:buFont typeface="+mj-lt"/>
              <a:buAutoNum type="arabicPeriod"/>
            </a:pPr>
            <a:r>
              <a:rPr lang="en-US" dirty="0">
                <a:solidFill>
                  <a:schemeClr val="bg1"/>
                </a:solidFill>
              </a:rPr>
              <a:t>Fundamental “bridging” analogies</a:t>
            </a:r>
          </a:p>
          <a:p>
            <a:pPr>
              <a:buFont typeface="+mj-lt"/>
              <a:buAutoNum type="arabicPeriod"/>
            </a:pPr>
            <a:r>
              <a:rPr lang="en-US" dirty="0">
                <a:solidFill>
                  <a:schemeClr val="bg1"/>
                </a:solidFill>
              </a:rPr>
              <a:t>Industrial practices at work</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287906" y="1751687"/>
            <a:ext cx="428409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Named Cognitive activities can be Computed at Scale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Show all computing process can be expressed in terms of Recursion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Consistent nomenclatures</a:t>
            </a:r>
          </a:p>
          <a:p>
            <a:pPr>
              <a:buFont typeface="+mj-lt"/>
              <a:buAutoNum type="arabicPeriod"/>
            </a:pPr>
            <a:r>
              <a:rPr lang="en-US" dirty="0">
                <a:solidFill>
                  <a:schemeClr val="tx1"/>
                </a:solidFill>
              </a:rPr>
              <a:t>Minimize cognitive complexity</a:t>
            </a:r>
          </a:p>
          <a:p>
            <a:pPr>
              <a:buFont typeface="+mj-lt"/>
              <a:buAutoNum type="arabicPeriod"/>
            </a:pPr>
            <a:r>
              <a:rPr lang="en-US" dirty="0">
                <a:solidFill>
                  <a:schemeClr val="tx1"/>
                </a:solidFill>
              </a:rPr>
              <a:t>Relate to societal practices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Farmilar with terminologies defined in previous lectures. i.e. Category Theory</a:t>
            </a:r>
          </a:p>
        </p:txBody>
      </p:sp>
    </p:spTree>
    <p:extLst>
      <p:ext uri="{BB962C8B-B14F-4D97-AF65-F5344CB8AC3E}">
        <p14:creationId xmlns:p14="http://schemas.microsoft.com/office/powerpoint/2010/main" val="4235129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311701" y="190530"/>
            <a:ext cx="8520600" cy="346114"/>
          </a:xfrm>
        </p:spPr>
        <p:txBody>
          <a:bodyPr>
            <a:normAutofit fontScale="90000"/>
          </a:bodyPr>
          <a:lstStyle/>
          <a:p>
            <a:pPr algn="ctr"/>
            <a:r>
              <a:rPr lang="en-US" sz="1799" dirty="0" err="1">
                <a:solidFill>
                  <a:srgbClr val="C00000"/>
                </a:solidFill>
                <a:latin typeface="STXinwei" panose="02010800040101010101" pitchFamily="2" charset="-122"/>
                <a:ea typeface="STXinwei" panose="02010800040101010101" pitchFamily="2" charset="-122"/>
              </a:rPr>
              <a:t>万用的可执行语言</a:t>
            </a:r>
            <a:r>
              <a:rPr lang="zh-CN" altLang="en-US" sz="1799" dirty="0">
                <a:solidFill>
                  <a:srgbClr val="C00000"/>
                </a:solidFill>
                <a:latin typeface="STXinwei" panose="02010800040101010101" pitchFamily="2" charset="-122"/>
                <a:ea typeface="STXinwei" panose="02010800040101010101" pitchFamily="2" charset="-122"/>
              </a:rPr>
              <a:t>：偏序集（格）</a:t>
            </a:r>
            <a:r>
              <a:rPr lang="en-US" sz="1799" dirty="0" err="1">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代数</a:t>
            </a:r>
            <a:r>
              <a:rPr lang="en-US" sz="1799" dirty="0" err="1">
                <a:solidFill>
                  <a:srgbClr val="C00000"/>
                </a:solidFill>
                <a:latin typeface="STXinwei" panose="02010800040101010101" pitchFamily="2" charset="-122"/>
                <a:ea typeface="STXinwei" panose="02010800040101010101" pitchFamily="2" charset="-122"/>
              </a:rPr>
              <a:t>封闭性</a:t>
            </a:r>
            <a:endParaRPr lang="en-US"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914012">
              <a:defRPr/>
            </a:pPr>
            <a:fld id="{00000000-1234-1234-1234-123412341234}" type="slidenum">
              <a:rPr lang="en" sz="999">
                <a:solidFill>
                  <a:srgbClr val="595959"/>
                </a:solidFill>
              </a:rPr>
              <a:pPr defTabSz="914012">
                <a:defRPr/>
              </a:pPr>
              <a:t>30</a:t>
            </a:fld>
            <a:endParaRPr lang="en" sz="999" dirty="0">
              <a:solidFill>
                <a:srgbClr val="595959"/>
              </a:solidFil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5326799" y="4731106"/>
            <a:ext cx="204895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3"/>
              </a:rPr>
              <a:t>本视频的第</a:t>
            </a:r>
            <a:r>
              <a:rPr lang="en-US" altLang="zh-CN" sz="1050" dirty="0">
                <a:latin typeface="STXinwei" panose="02010800040101010101" pitchFamily="2" charset="-122"/>
                <a:ea typeface="STXinwei" panose="02010800040101010101" pitchFamily="2" charset="-122"/>
                <a:hlinkClick r:id="rId3"/>
              </a:rPr>
              <a:t>666</a:t>
            </a:r>
            <a:r>
              <a:rPr lang="zh-CN" altLang="en-US" sz="1050" dirty="0">
                <a:latin typeface="STXinwei" panose="02010800040101010101" pitchFamily="2" charset="-122"/>
                <a:ea typeface="STXinwei" panose="02010800040101010101" pitchFamily="2" charset="-122"/>
                <a:hlinkClick r:id="rId3"/>
              </a:rPr>
              <a:t>秒开始到</a:t>
            </a:r>
            <a:r>
              <a:rPr lang="en-US" altLang="zh-CN" sz="1050" dirty="0">
                <a:latin typeface="STXinwei" panose="02010800040101010101" pitchFamily="2" charset="-122"/>
                <a:ea typeface="STXinwei" panose="02010800040101010101" pitchFamily="2" charset="-122"/>
                <a:hlinkClick r:id="rId3"/>
              </a:rPr>
              <a:t>1080</a:t>
            </a:r>
            <a:r>
              <a:rPr lang="zh-CN" altLang="en-US" sz="1050" dirty="0">
                <a:latin typeface="STXinwei" panose="02010800040101010101" pitchFamily="2" charset="-122"/>
                <a:ea typeface="STXinwei" panose="02010800040101010101" pitchFamily="2" charset="-122"/>
                <a:hlinkClick r:id="rId3"/>
              </a:rPr>
              <a:t>秒</a:t>
            </a:r>
            <a:endParaRPr lang="en-TW" sz="1050"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204019" y="1354054"/>
            <a:ext cx="1555106" cy="1412980"/>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4127149" y="1006388"/>
            <a:ext cx="4861807" cy="3486198"/>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7"/>
              <a:ext cx="1323956" cy="338687"/>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0"/>
              <a:ext cx="1323956" cy="338687"/>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323956" cy="338687"/>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311701" y="3540110"/>
            <a:ext cx="3486042" cy="1113662"/>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原函数</a:t>
                </a:r>
                <a:r>
                  <a:rPr lang="zh-CN" altLang="en-US" sz="1200" dirty="0">
                    <a:solidFill>
                      <a:schemeClr val="tx1"/>
                    </a:solidFill>
                    <a:latin typeface="STXinwei" panose="02010800040101010101" pitchFamily="2" charset="-122"/>
                    <a:ea typeface="STXinwei" panose="02010800040101010101" pitchFamily="2" charset="-122"/>
                  </a:rPr>
                  <a:t>（保留字）</a:t>
                </a:r>
                <a:endParaRPr lang="en-TW" sz="12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Calibri" panose="020F0502020204030204" pitchFamily="34" charset="0"/>
                  </a:rPr>
                  <a:t>𝝺</a:t>
                </a:r>
                <a:r>
                  <a:rPr lang="en-US" altLang="zh-CN" sz="1050" dirty="0">
                    <a:solidFill>
                      <a:schemeClr val="tx1"/>
                    </a:solidFill>
                    <a:cs typeface="Calibri" panose="020F0502020204030204" pitchFamily="34" charset="0"/>
                  </a:rPr>
                  <a:t>x.(…x…)</a:t>
                </a:r>
                <a:endParaRPr lang="en-TW" sz="1050"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Calibri" panose="020F0502020204030204" pitchFamily="34" charset="0"/>
                  </a:rPr>
                  <a:t>𝝺</a:t>
                </a:r>
                <a:r>
                  <a:rPr lang="en-US" altLang="zh-CN" sz="1050" dirty="0">
                    <a:solidFill>
                      <a:schemeClr val="tx1"/>
                    </a:solidFill>
                    <a:cs typeface="Calibri" panose="020F0502020204030204" pitchFamily="34" charset="0"/>
                  </a:rPr>
                  <a:t>y.(…y…)</a:t>
                </a:r>
                <a:endParaRPr lang="en-TW" sz="1050"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solidFill>
                    <a:cs typeface="Calibri" panose="020F0502020204030204" pitchFamily="34" charset="0"/>
                  </a:rPr>
                  <a:t>𝝺</a:t>
                </a:r>
                <a:r>
                  <a:rPr lang="en-US" altLang="zh-CN" sz="1050" dirty="0">
                    <a:solidFill>
                      <a:schemeClr val="tx1"/>
                    </a:solidFill>
                    <a:cs typeface="Calibri" panose="020F0502020204030204" pitchFamily="34" charset="0"/>
                  </a:rPr>
                  <a:t>x.(…x…)(T)</a:t>
                </a:r>
                <a:endParaRPr lang="en-TW" sz="1050"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726173" y="3209581"/>
            <a:ext cx="2204450"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349072" y="728226"/>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2375062" y="1044047"/>
            <a:ext cx="1063112" cy="253916"/>
          </a:xfrm>
          <a:prstGeom prst="rect">
            <a:avLst/>
          </a:prstGeom>
          <a:noFill/>
        </p:spPr>
        <p:txBody>
          <a:bodyPr wrap="none" rtlCol="0">
            <a:spAutoFit/>
          </a:bodyPr>
          <a:lstStyle/>
          <a:p>
            <a:r>
              <a:rPr lang="en-TW" sz="1050" dirty="0"/>
              <a:t>Top (</a:t>
            </a:r>
            <a:r>
              <a:rPr lang="en-US" altLang="zh-CN" sz="1050" dirty="0"/>
              <a:t>1</a:t>
            </a:r>
            <a:r>
              <a:rPr lang="zh-CN" altLang="en-US" sz="1050" dirty="0"/>
              <a:t> </a:t>
            </a:r>
            <a:r>
              <a:rPr lang="en-TW" sz="1050" dirty="0">
                <a:latin typeface="STXinwei" panose="02010800040101010101" pitchFamily="2" charset="-122"/>
                <a:ea typeface="STXinwei" panose="02010800040101010101" pitchFamily="2" charset="-122"/>
              </a:rPr>
              <a:t>终止符</a:t>
            </a:r>
            <a:r>
              <a:rPr lang="en-US" sz="1050" dirty="0">
                <a:latin typeface="STXinwei" panose="02010800040101010101" pitchFamily="2" charset="-122"/>
                <a:ea typeface="STXinwei" panose="02010800040101010101" pitchFamily="2" charset="-122"/>
              </a:rPr>
              <a:t>)</a:t>
            </a:r>
            <a:endParaRPr lang="en-TW" sz="1050"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237843" y="2791323"/>
            <a:ext cx="1257075" cy="253916"/>
          </a:xfrm>
          <a:prstGeom prst="rect">
            <a:avLst/>
          </a:prstGeom>
          <a:noFill/>
        </p:spPr>
        <p:txBody>
          <a:bodyPr wrap="none" rtlCol="0">
            <a:spAutoFit/>
          </a:bodyPr>
          <a:lstStyle/>
          <a:p>
            <a:r>
              <a:rPr lang="en-TW" sz="1050" dirty="0"/>
              <a:t>Bottom (</a:t>
            </a:r>
            <a:r>
              <a:rPr lang="en-US" altLang="zh-CN" sz="1050" dirty="0"/>
              <a:t>0</a:t>
            </a:r>
            <a:r>
              <a:rPr lang="zh-CN" altLang="en-US" sz="1050" dirty="0"/>
              <a:t> </a:t>
            </a:r>
            <a:r>
              <a:rPr lang="en-TW" sz="1050" dirty="0">
                <a:latin typeface="STXinwei" panose="02010800040101010101" pitchFamily="2" charset="-122"/>
                <a:ea typeface="STXinwei" panose="02010800040101010101" pitchFamily="2" charset="-122"/>
              </a:rPr>
              <a:t>终止符</a:t>
            </a:r>
            <a:r>
              <a:rPr lang="en-US" sz="1050" dirty="0">
                <a:latin typeface="STXinwei" panose="02010800040101010101" pitchFamily="2" charset="-122"/>
                <a:ea typeface="STXinwei" panose="02010800040101010101" pitchFamily="2" charset="-122"/>
              </a:rPr>
              <a:t>)</a:t>
            </a:r>
            <a:endParaRPr lang="en-TW" sz="1050"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3430318" y="3278568"/>
            <a:ext cx="58862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156960" y="4449081"/>
            <a:ext cx="1019450" cy="2046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3176409" y="4353603"/>
            <a:ext cx="375576" cy="19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nvGraphicFramePr>
        <p:xfrm>
          <a:off x="129183" y="1156586"/>
          <a:ext cx="1965802" cy="1801086"/>
        </p:xfrm>
        <a:graphic>
          <a:graphicData uri="http://schemas.openxmlformats.org/drawingml/2006/table">
            <a:tbl>
              <a:tblPr firstRow="1" bandRow="1">
                <a:tableStyleId>{72833802-FEF1-4C79-8D5D-14CF1EAF98D9}</a:tableStyleId>
              </a:tblPr>
              <a:tblGrid>
                <a:gridCol w="982901">
                  <a:extLst>
                    <a:ext uri="{9D8B030D-6E8A-4147-A177-3AD203B41FA5}">
                      <a16:colId xmlns:a16="http://schemas.microsoft.com/office/drawing/2014/main" val="2143271587"/>
                    </a:ext>
                  </a:extLst>
                </a:gridCol>
                <a:gridCol w="982901">
                  <a:extLst>
                    <a:ext uri="{9D8B030D-6E8A-4147-A177-3AD203B41FA5}">
                      <a16:colId xmlns:a16="http://schemas.microsoft.com/office/drawing/2014/main" val="2017782780"/>
                    </a:ext>
                  </a:extLst>
                </a:gridCol>
              </a:tblGrid>
              <a:tr h="343427">
                <a:tc>
                  <a:txBody>
                    <a:bodyPr/>
                    <a:lstStyle/>
                    <a:p>
                      <a:r>
                        <a:rPr lang="en-TW" sz="800" dirty="0">
                          <a:latin typeface="STXinwei" panose="02010800040101010101" pitchFamily="2" charset="-122"/>
                          <a:ea typeface="STXinwei" panose="02010800040101010101" pitchFamily="2" charset="-122"/>
                        </a:rPr>
                        <a:t>偏序集的代数特性</a:t>
                      </a: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英文专有名词</a:t>
                      </a:r>
                    </a:p>
                  </a:txBody>
                  <a:tcPr marL="68553" marR="68553" marT="34277" marB="34277"/>
                </a:tc>
                <a:extLst>
                  <a:ext uri="{0D108BD9-81ED-4DB2-BD59-A6C34878D82A}">
                    <a16:rowId xmlns:a16="http://schemas.microsoft.com/office/drawing/2014/main" val="3910947746"/>
                  </a:ext>
                </a:extLst>
              </a:tr>
              <a:tr h="278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800" dirty="0">
                          <a:latin typeface="STXinwei" panose="02010800040101010101" pitchFamily="2" charset="-122"/>
                          <a:ea typeface="STXinwei" panose="02010800040101010101" pitchFamily="2" charset="-122"/>
                        </a:rPr>
                        <a:t>数据名称为类型</a:t>
                      </a: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Type Calculus</a:t>
                      </a:r>
                    </a:p>
                  </a:txBody>
                  <a:tcPr marL="68553" marR="68553" marT="34277" marB="34277"/>
                </a:tc>
                <a:extLst>
                  <a:ext uri="{0D108BD9-81ED-4DB2-BD59-A6C34878D82A}">
                    <a16:rowId xmlns:a16="http://schemas.microsoft.com/office/drawing/2014/main" val="2167371997"/>
                  </a:ext>
                </a:extLst>
              </a:tr>
              <a:tr h="278558">
                <a:tc>
                  <a:txBody>
                    <a:bodyPr/>
                    <a:lstStyle/>
                    <a:p>
                      <a:r>
                        <a:rPr lang="en-TW" sz="800" dirty="0">
                          <a:latin typeface="STXinwei" panose="02010800040101010101" pitchFamily="2" charset="-122"/>
                          <a:ea typeface="STXinwei" panose="02010800040101010101" pitchFamily="2" charset="-122"/>
                        </a:rPr>
                        <a:t>唯一性</a:t>
                      </a: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Uniqueness</a:t>
                      </a:r>
                    </a:p>
                  </a:txBody>
                  <a:tcPr marL="68553" marR="68553" marT="34277" marB="34277"/>
                </a:tc>
                <a:extLst>
                  <a:ext uri="{0D108BD9-81ED-4DB2-BD59-A6C34878D82A}">
                    <a16:rowId xmlns:a16="http://schemas.microsoft.com/office/drawing/2014/main" val="3561188525"/>
                  </a:ext>
                </a:extLst>
              </a:tr>
              <a:tr h="278558">
                <a:tc>
                  <a:txBody>
                    <a:bodyPr/>
                    <a:lstStyle/>
                    <a:p>
                      <a:r>
                        <a:rPr lang="en-TW" sz="800" dirty="0">
                          <a:latin typeface="STXinwei" panose="02010800040101010101" pitchFamily="2" charset="-122"/>
                          <a:ea typeface="STXinwei" panose="02010800040101010101" pitchFamily="2" charset="-122"/>
                        </a:rPr>
                        <a:t>可数性</a:t>
                      </a: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Countable</a:t>
                      </a:r>
                    </a:p>
                  </a:txBody>
                  <a:tcPr marL="68553" marR="68553" marT="34277" marB="34277"/>
                </a:tc>
                <a:extLst>
                  <a:ext uri="{0D108BD9-81ED-4DB2-BD59-A6C34878D82A}">
                    <a16:rowId xmlns:a16="http://schemas.microsoft.com/office/drawing/2014/main" val="1789907285"/>
                  </a:ext>
                </a:extLst>
              </a:tr>
              <a:tr h="3434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800" dirty="0">
                          <a:latin typeface="STXinwei" panose="02010800040101010101" pitchFamily="2" charset="-122"/>
                          <a:ea typeface="STXinwei" panose="02010800040101010101" pitchFamily="2" charset="-122"/>
                        </a:rPr>
                        <a:t>偏序性 </a:t>
                      </a:r>
                      <a:r>
                        <a:rPr lang="en-US" altLang="zh-CN" sz="800" dirty="0">
                          <a:latin typeface="STXinwei" panose="02010800040101010101" pitchFamily="2" charset="-122"/>
                          <a:ea typeface="STXinwei" panose="02010800040101010101" pitchFamily="2" charset="-122"/>
                        </a:rPr>
                        <a:t>(</a:t>
                      </a:r>
                      <a:r>
                        <a:rPr lang="en-TW" sz="800" dirty="0">
                          <a:latin typeface="STXinwei" panose="02010800040101010101" pitchFamily="2" charset="-122"/>
                          <a:ea typeface="STXinwei" panose="02010800040101010101" pitchFamily="2" charset="-122"/>
                        </a:rPr>
                        <a:t>集合包含</a:t>
                      </a:r>
                      <a:r>
                        <a:rPr lang="en-US" altLang="zh-CN" sz="800" dirty="0">
                          <a:latin typeface="STXinwei" panose="02010800040101010101" pitchFamily="2" charset="-122"/>
                          <a:ea typeface="STXinwei" panose="02010800040101010101" pitchFamily="2" charset="-122"/>
                        </a:rPr>
                        <a:t>/</a:t>
                      </a:r>
                      <a:r>
                        <a:rPr lang="zh-CN" altLang="en-US" sz="800" dirty="0">
                          <a:latin typeface="STXinwei" panose="02010800040101010101" pitchFamily="2" charset="-122"/>
                          <a:ea typeface="STXinwei" panose="02010800040101010101" pitchFamily="2" charset="-122"/>
                        </a:rPr>
                        <a:t>从属</a:t>
                      </a:r>
                      <a:r>
                        <a:rPr lang="en-US" altLang="zh-CN" sz="800" dirty="0">
                          <a:latin typeface="STXinwei" panose="02010800040101010101" pitchFamily="2" charset="-122"/>
                          <a:ea typeface="STXinwei" panose="02010800040101010101" pitchFamily="2" charset="-122"/>
                        </a:rPr>
                        <a:t>)</a:t>
                      </a:r>
                      <a:r>
                        <a:rPr lang="zh-CN" altLang="en-US" sz="800" dirty="0">
                          <a:latin typeface="STXinwei" panose="02010800040101010101" pitchFamily="2" charset="-122"/>
                          <a:ea typeface="STXinwei" panose="02010800040101010101" pitchFamily="2" charset="-122"/>
                        </a:rPr>
                        <a:t> </a:t>
                      </a:r>
                      <a:r>
                        <a:rPr lang="en-TW" altLang="zh-CN" sz="800" dirty="0">
                          <a:latin typeface="STXinwei" panose="02010800040101010101" pitchFamily="2" charset="-122"/>
                          <a:ea typeface="STXinwei" panose="02010800040101010101" pitchFamily="2" charset="-122"/>
                        </a:rPr>
                        <a:t>l</a:t>
                      </a:r>
                      <a:endParaRPr lang="en-US" altLang="zh-CN" sz="800" dirty="0">
                        <a:latin typeface="STXinwei" panose="02010800040101010101" pitchFamily="2" charset="-122"/>
                        <a:ea typeface="STXinwei" panose="02010800040101010101" pitchFamily="2" charset="-122"/>
                      </a:endParaRP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Partial Order (Inclusion)</a:t>
                      </a:r>
                    </a:p>
                  </a:txBody>
                  <a:tcPr marL="68553" marR="68553" marT="34277" marB="34277"/>
                </a:tc>
                <a:extLst>
                  <a:ext uri="{0D108BD9-81ED-4DB2-BD59-A6C34878D82A}">
                    <a16:rowId xmlns:a16="http://schemas.microsoft.com/office/drawing/2014/main" val="3532811360"/>
                  </a:ext>
                </a:extLst>
              </a:tr>
              <a:tr h="2785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latin typeface="STXinwei" panose="02010800040101010101" pitchFamily="2" charset="-122"/>
                          <a:ea typeface="STXinwei" panose="02010800040101010101" pitchFamily="2" charset="-122"/>
                        </a:rPr>
                        <a:t>路径可达性</a:t>
                      </a:r>
                      <a:endParaRPr lang="en-US" altLang="zh-CN" sz="800" dirty="0">
                        <a:latin typeface="STXinwei" panose="02010800040101010101" pitchFamily="2" charset="-122"/>
                        <a:ea typeface="STXinwei" panose="02010800040101010101" pitchFamily="2" charset="-122"/>
                      </a:endParaRPr>
                    </a:p>
                  </a:txBody>
                  <a:tcPr marL="68553" marR="68553" marT="34277" marB="34277"/>
                </a:tc>
                <a:tc>
                  <a:txBody>
                    <a:bodyPr/>
                    <a:lstStyle/>
                    <a:p>
                      <a:r>
                        <a:rPr lang="en-TW" sz="800" dirty="0">
                          <a:latin typeface="STXinwei" panose="02010800040101010101" pitchFamily="2" charset="-122"/>
                          <a:ea typeface="STXinwei" panose="02010800040101010101" pitchFamily="2" charset="-122"/>
                        </a:rPr>
                        <a:t>Reachability</a:t>
                      </a:r>
                    </a:p>
                  </a:txBody>
                  <a:tcPr marL="68553" marR="68553" marT="34277" marB="34277"/>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915907" y="2289960"/>
            <a:ext cx="1312287" cy="553884"/>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lgn="ctr">
              <a:buClr>
                <a:schemeClr val="dk1"/>
              </a:buClr>
              <a:buSzPts val="1100"/>
            </a:pPr>
            <a:r>
              <a:rPr lang="en-TW" sz="1799" b="1" dirty="0">
                <a:solidFill>
                  <a:schemeClr val="dk1"/>
                </a:solidFill>
                <a:latin typeface="STXinwei" panose="02010800040101010101" pitchFamily="2" charset="-122"/>
                <a:ea typeface="STXinwei" panose="02010800040101010101" pitchFamily="2" charset="-122"/>
                <a:cs typeface="Lato"/>
                <a:sym typeface="Lato"/>
              </a:rPr>
              <a:t>现在</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US" sz="1799" b="1" dirty="0" err="1">
                <a:solidFill>
                  <a:srgbClr val="C00000"/>
                </a:solidFill>
                <a:uFill>
                  <a:noFill/>
                </a:uFill>
                <a:latin typeface="STXinwei" panose="02010800040101010101" pitchFamily="2" charset="-122"/>
                <a:ea typeface="STXinwei" panose="02010800040101010101" pitchFamily="2" charset="-122"/>
              </a:rPr>
              <a:t>以光速为界</a:t>
            </a:r>
            <a:r>
              <a:rPr lang="en" sz="1799" b="1" dirty="0" err="1">
                <a:solidFill>
                  <a:srgbClr val="C00000"/>
                </a:solidFill>
                <a:uFill>
                  <a:noFill/>
                </a:uFill>
                <a:latin typeface="STXinwei" panose="02010800040101010101" pitchFamily="2" charset="-122"/>
                <a:ea typeface="STXinwei" panose="02010800040101010101" pitchFamily="2" charset="-122"/>
              </a:rPr>
              <a:t>的决策影响力空间</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err="1">
                <a:solidFill>
                  <a:srgbClr val="0070C0"/>
                </a:solidFill>
                <a:latin typeface="STXinwei" panose="02010800040101010101" pitchFamily="2" charset="-122"/>
                <a:ea typeface="STXinwei" panose="02010800040101010101" pitchFamily="2" charset="-122"/>
                <a:cs typeface="Lato"/>
                <a:sym typeface="Lato"/>
              </a:rPr>
              <a:t>未来</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err="1">
                <a:solidFill>
                  <a:srgbClr val="FF0000"/>
                </a:solidFill>
                <a:latin typeface="STXinwei" panose="02010800040101010101" pitchFamily="2" charset="-122"/>
                <a:ea typeface="STXinwei" panose="02010800040101010101" pitchFamily="2" charset="-122"/>
                <a:cs typeface="Lato"/>
                <a:sym typeface="Lato"/>
              </a:rPr>
              <a:t>过去</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28194" y="835129"/>
            <a:ext cx="31991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16707" y="835129"/>
            <a:ext cx="3199200" cy="173177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655856" y="2566902"/>
            <a:ext cx="3260051" cy="1993192"/>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28194" y="2566902"/>
            <a:ext cx="3228264" cy="1993192"/>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929022" y="2257715"/>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267943" y="1466938"/>
            <a:ext cx="1700436" cy="1801549"/>
          </a:xfrm>
          <a:prstGeom prst="rect">
            <a:avLst/>
          </a:prstGeom>
          <a:noFill/>
          <a:ln>
            <a:noFill/>
          </a:ln>
        </p:spPr>
      </p:pic>
      <p:sp>
        <p:nvSpPr>
          <p:cNvPr id="214" name="Google Shape;214;p34"/>
          <p:cNvSpPr txBox="1"/>
          <p:nvPr/>
        </p:nvSpPr>
        <p:spPr>
          <a:xfrm>
            <a:off x="7099459" y="3292024"/>
            <a:ext cx="2037404" cy="553895"/>
          </a:xfrm>
          <a:prstGeom prst="rect">
            <a:avLst/>
          </a:prstGeom>
          <a:noFill/>
          <a:ln>
            <a:noFill/>
          </a:ln>
        </p:spPr>
        <p:txBody>
          <a:bodyPr spcFirstLastPara="1" wrap="square" lIns="91389" tIns="91389" rIns="91389" bIns="91389" anchor="t" anchorCtr="0">
            <a:spAutoFit/>
          </a:bodyPr>
          <a:lstStyle/>
          <a:p>
            <a:pPr algn="ctr"/>
            <a:r>
              <a:rPr lang="en" sz="1200" dirty="0">
                <a:latin typeface="STXinwei" panose="02010800040101010101" pitchFamily="2" charset="-122"/>
                <a:ea typeface="STXinwei" panose="02010800040101010101" pitchFamily="2" charset="-122"/>
                <a:cs typeface="Lato"/>
                <a:sym typeface="Lato"/>
              </a:rPr>
              <a:t>Image Source: </a:t>
            </a:r>
          </a:p>
          <a:p>
            <a:pPr algn="ctr"/>
            <a:r>
              <a:rPr lang="en" sz="12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2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2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2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2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06" y="1230096"/>
            <a:ext cx="529562" cy="529562"/>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5686521" y="2266489"/>
            <a:ext cx="1433740" cy="553884"/>
          </a:xfrm>
          <a:prstGeom prst="rect">
            <a:avLst/>
          </a:prstGeom>
          <a:noFill/>
          <a:ln>
            <a:noFill/>
          </a:ln>
        </p:spPr>
        <p:txBody>
          <a:bodyPr spcFirstLastPara="1" wrap="square" lIns="91389" tIns="91389" rIns="91389" bIns="91389" anchor="ctr" anchorCtr="0">
            <a:noAutofit/>
          </a:bodyPr>
          <a:lstStyle/>
          <a:p>
            <a:pPr algn="ctr"/>
            <a:r>
              <a:rPr lang="en" sz="1799" b="1" dirty="0" err="1">
                <a:latin typeface="STXinwei" panose="02010800040101010101" pitchFamily="2" charset="-122"/>
                <a:ea typeface="STXinwei" panose="02010800040101010101" pitchFamily="2" charset="-122"/>
                <a:cs typeface="Lato"/>
                <a:sym typeface="Lato"/>
              </a:rPr>
              <a:t>公共空间</a:t>
            </a:r>
            <a:endParaRPr sz="1799"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470506" y="1442167"/>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5460205" y="1416466"/>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1613119" y="3362270"/>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5346464" y="3378883"/>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3658393" y="3859847"/>
            <a:ext cx="1825461"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3854253" y="669917"/>
            <a:ext cx="1433740"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0070C0"/>
                </a:solidFill>
                <a:latin typeface="STXinwei" panose="02010800040101010101" pitchFamily="2" charset="-122"/>
                <a:ea typeface="STXinwei" panose="02010800040101010101" pitchFamily="2" charset="-122"/>
                <a:cs typeface="Lato"/>
                <a:sym typeface="Lato"/>
              </a:rPr>
              <a:t>影响力空间</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6" y="2843844"/>
            <a:ext cx="882542" cy="801883"/>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164677" y="1534210"/>
            <a:ext cx="854039" cy="775985"/>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fontScale="90000"/>
          </a:bodyPr>
          <a:lstStyle/>
          <a:p>
            <a:pPr algn="ctr" defTabSz="685475">
              <a:defRPr/>
            </a:pPr>
            <a:r>
              <a:rPr lang="en" sz="1799"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1799" dirty="0">
                <a:solidFill>
                  <a:srgbClr val="C00000"/>
                </a:solidFill>
                <a:latin typeface="STXinwei" panose="02010800040101010101" pitchFamily="2" charset="-122"/>
                <a:ea typeface="STXinwei" panose="02010800040101010101" pitchFamily="2" charset="-122"/>
                <a:cs typeface="Arial" charset="0"/>
              </a:rPr>
              <a:t>？</a:t>
            </a:r>
            <a:br>
              <a:rPr lang="en-US" altLang="zh-CN" sz="1799" dirty="0">
                <a:solidFill>
                  <a:srgbClr val="C00000"/>
                </a:solidFill>
                <a:latin typeface="STXinwei" panose="02010800040101010101" pitchFamily="2" charset="-122"/>
                <a:ea typeface="STXinwei" panose="02010800040101010101" pitchFamily="2" charset="-122"/>
                <a:cs typeface="Arial" charset="0"/>
              </a:rPr>
            </a:br>
            <a:r>
              <a:rPr lang="en-US" altLang="zh-CN" sz="1799" dirty="0">
                <a:solidFill>
                  <a:srgbClr val="C00000"/>
                </a:solidFill>
                <a:latin typeface="STXinwei" panose="02010800040101010101" pitchFamily="2" charset="-122"/>
                <a:ea typeface="STXinwei" panose="02010800040101010101" pitchFamily="2" charset="-122"/>
                <a:cs typeface="Arial" charset="0"/>
              </a:rPr>
              <a:t>(</a:t>
            </a:r>
            <a:r>
              <a:rPr lang="zh-CN" altLang="en-US" sz="1799" dirty="0">
                <a:solidFill>
                  <a:srgbClr val="C00000"/>
                </a:solidFill>
                <a:latin typeface="STXinwei" panose="02010800040101010101" pitchFamily="2" charset="-122"/>
                <a:ea typeface="STXinwei" panose="02010800040101010101" pitchFamily="2" charset="-122"/>
                <a:cs typeface="Arial" charset="0"/>
              </a:rPr>
              <a:t>由</a:t>
            </a:r>
            <a:r>
              <a:rPr lang="en-US" altLang="zh-CN" sz="1799" dirty="0">
                <a:solidFill>
                  <a:srgbClr val="C00000"/>
                </a:solidFill>
                <a:latin typeface="STXinwei" panose="02010800040101010101" pitchFamily="2" charset="-122"/>
                <a:ea typeface="STXinwei" panose="02010800040101010101" pitchFamily="2" charset="-122"/>
                <a:cs typeface="Arial" charset="0"/>
              </a:rPr>
              <a:t>Patrick &amp; </a:t>
            </a:r>
            <a:r>
              <a:rPr lang="en-US" altLang="zh-CN" sz="1799" dirty="0" err="1">
                <a:solidFill>
                  <a:srgbClr val="C00000"/>
                </a:solidFill>
                <a:latin typeface="STXinwei" panose="02010800040101010101" pitchFamily="2" charset="-122"/>
                <a:ea typeface="STXinwei" panose="02010800040101010101" pitchFamily="2" charset="-122"/>
                <a:cs typeface="Arial" charset="0"/>
              </a:rPr>
              <a:t>Radhia</a:t>
            </a:r>
            <a:r>
              <a:rPr lang="en-US" altLang="zh-CN" sz="1799" dirty="0">
                <a:solidFill>
                  <a:srgbClr val="C00000"/>
                </a:solidFill>
                <a:latin typeface="STXinwei" panose="02010800040101010101" pitchFamily="2" charset="-122"/>
                <a:ea typeface="STXinwei" panose="02010800040101010101" pitchFamily="2" charset="-122"/>
                <a:cs typeface="Arial" charset="0"/>
              </a:rPr>
              <a:t> </a:t>
            </a:r>
            <a:r>
              <a:rPr lang="en-US" altLang="zh-CN" sz="1799" dirty="0" err="1">
                <a:solidFill>
                  <a:srgbClr val="C00000"/>
                </a:solidFill>
                <a:latin typeface="STXinwei" panose="02010800040101010101" pitchFamily="2" charset="-122"/>
                <a:ea typeface="STXinwei" panose="02010800040101010101" pitchFamily="2" charset="-122"/>
                <a:cs typeface="Arial" charset="0"/>
              </a:rPr>
              <a:t>Cousot</a:t>
            </a:r>
            <a:r>
              <a:rPr lang="zh-CN" altLang="en-US" sz="1799" dirty="0">
                <a:solidFill>
                  <a:srgbClr val="C00000"/>
                </a:solidFill>
                <a:latin typeface="STXinwei" panose="02010800040101010101" pitchFamily="2" charset="-122"/>
                <a:ea typeface="STXinwei" panose="02010800040101010101" pitchFamily="2" charset="-122"/>
                <a:cs typeface="Arial" charset="0"/>
              </a:rPr>
              <a:t>提出</a:t>
            </a:r>
            <a:r>
              <a:rPr lang="en-US" altLang="zh-CN" sz="1799" dirty="0">
                <a:solidFill>
                  <a:srgbClr val="C00000"/>
                </a:solidFill>
                <a:latin typeface="STXinwei" panose="02010800040101010101" pitchFamily="2" charset="-122"/>
                <a:ea typeface="STXinwei" panose="02010800040101010101" pitchFamily="2" charset="-122"/>
                <a:cs typeface="Arial" charset="0"/>
              </a:rPr>
              <a:t>)</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030208" y="3763085"/>
            <a:ext cx="3080409" cy="738664"/>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标示语义</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命名空间</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的精确程度</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可根据应用场景的需求，</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即时地调用可供决策的</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6320309" y="4090475"/>
            <a:ext cx="2204451" cy="415498"/>
          </a:xfrm>
          <a:prstGeom prst="rect">
            <a:avLst/>
          </a:prstGeom>
          <a:noFill/>
        </p:spPr>
        <p:txBody>
          <a:bodyPr wrap="none" rtlCol="0">
            <a:spAutoFit/>
          </a:bodyPr>
          <a:lstStyle/>
          <a:p>
            <a:pPr lvl="1" algn="ctr"/>
            <a:r>
              <a:rPr lang="zh-CN" altLang="en-US" sz="1050" dirty="0">
                <a:latin typeface="STXinwei" panose="02010800040101010101" pitchFamily="2" charset="-122"/>
                <a:ea typeface="STXinwei" panose="02010800040101010101" pitchFamily="2" charset="-122"/>
              </a:rPr>
              <a:t>在有限的时间与计算资源内</a:t>
            </a:r>
            <a:endParaRPr lang="en-US" altLang="zh-CN" sz="1050" dirty="0">
              <a:latin typeface="STXinwei" panose="02010800040101010101" pitchFamily="2" charset="-122"/>
              <a:ea typeface="STXinwei" panose="02010800040101010101" pitchFamily="2" charset="-122"/>
            </a:endParaRPr>
          </a:p>
          <a:p>
            <a:pPr lvl="1" algn="ctr"/>
            <a:r>
              <a:rPr lang="zh-CN" altLang="en-US" sz="105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825065" y="3879778"/>
            <a:ext cx="1800493" cy="577081"/>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满足所有系统应用场景中的</a:t>
            </a:r>
          </a:p>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假设</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与</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断言</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a:p>
            <a:pPr algn="ctr"/>
            <a:r>
              <a:rPr lang="en-TW" sz="1050" dirty="0">
                <a:latin typeface="STXinwei" panose="02010800040101010101" pitchFamily="2" charset="-122"/>
                <a:ea typeface="STXinwei" panose="02010800040101010101" pitchFamily="2" charset="-122"/>
              </a:rPr>
              <a:t>Assumptions/Assertions</a:t>
            </a: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6" y="1810242"/>
            <a:ext cx="3565400" cy="415498"/>
          </a:xfrm>
          <a:prstGeom prst="rect">
            <a:avLst/>
          </a:prstGeom>
          <a:noFill/>
        </p:spPr>
        <p:txBody>
          <a:bodyPr wrap="none" rtlCol="0">
            <a:spAutoFit/>
          </a:bodyPr>
          <a:lstStyle/>
          <a:p>
            <a:r>
              <a:rPr lang="en-US" sz="1050" dirty="0"/>
              <a:t>Terminable: The program of interest eventually stops;</a:t>
            </a:r>
          </a:p>
          <a:p>
            <a:r>
              <a:rPr lang="en-US" sz="105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3179867" y="1897507"/>
            <a:ext cx="3175869" cy="253916"/>
          </a:xfrm>
          <a:prstGeom prst="rect">
            <a:avLst/>
          </a:prstGeom>
          <a:noFill/>
        </p:spPr>
        <p:txBody>
          <a:bodyPr wrap="none" rtlCol="0">
            <a:spAutoFit/>
          </a:bodyPr>
          <a:lstStyle/>
          <a:p>
            <a:r>
              <a:rPr lang="en-US" sz="105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Tree>
    <p:extLst>
      <p:ext uri="{BB962C8B-B14F-4D97-AF65-F5344CB8AC3E}">
        <p14:creationId xmlns:p14="http://schemas.microsoft.com/office/powerpoint/2010/main" val="309098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934267" y="291256"/>
            <a:ext cx="7051715" cy="349579"/>
          </a:xfrm>
        </p:spPr>
        <p:txBody>
          <a:bodyPr>
            <a:normAutofit fontScale="90000"/>
          </a:bodyPr>
          <a:lstStyle/>
          <a:p>
            <a:pPr defTabSz="685475">
              <a:buSzPts val="2800"/>
              <a:defRPr/>
            </a:pPr>
            <a:r>
              <a:rPr lang="zh-TW" altLang="en-US" sz="1799"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1799"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6957282" y="4740775"/>
            <a:ext cx="2057400" cy="273737"/>
          </a:xfrm>
        </p:spPr>
        <p:txBody>
          <a:bodyPr/>
          <a:lstStyle/>
          <a:p>
            <a:pPr defTabSz="914012">
              <a:defRPr/>
            </a:pPr>
            <a:fld id="{00000000-1234-1234-1234-123412341234}" type="slidenum">
              <a:rPr lang="en" sz="999">
                <a:solidFill>
                  <a:srgbClr val="000000"/>
                </a:solidFill>
              </a:rPr>
              <a:pPr defTabSz="914012">
                <a:defRPr/>
              </a:pPr>
              <a:t>34</a:t>
            </a:fld>
            <a:endParaRPr lang="en" sz="999" dirty="0">
              <a:solidFill>
                <a:srgbClr val="000000"/>
              </a:solidFil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9285" y="1624618"/>
            <a:ext cx="2485431" cy="3116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441" y="2250494"/>
            <a:ext cx="2567781" cy="19159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263565" y="1020260"/>
            <a:ext cx="2667532" cy="1476558"/>
          </a:xfrm>
          <a:prstGeom prst="rect">
            <a:avLst/>
          </a:prstGeom>
          <a:noFill/>
        </p:spPr>
        <p:txBody>
          <a:bodyPr wrap="square" rtlCol="0">
            <a:spAutoFit/>
          </a:bodyPr>
          <a:lstStyle/>
          <a:p>
            <a:pPr algn="ctr"/>
            <a:r>
              <a:rPr lang="en-TW" sz="1499" dirty="0">
                <a:latin typeface="STXinwei" panose="02010800040101010101" pitchFamily="2" charset="-122"/>
                <a:ea typeface="STXinwei" panose="02010800040101010101" pitchFamily="2" charset="-122"/>
              </a:rPr>
              <a:t>运用偏序集代数方法奠定</a:t>
            </a:r>
          </a:p>
          <a:p>
            <a:pPr algn="ctr"/>
            <a:r>
              <a:rPr lang="en-TW" sz="1499" dirty="0">
                <a:latin typeface="STXinwei" panose="02010800040101010101" pitchFamily="2" charset="-122"/>
                <a:ea typeface="STXinwei" panose="02010800040101010101" pitchFamily="2" charset="-122"/>
              </a:rPr>
              <a:t>研究分布与并发系统</a:t>
            </a:r>
          </a:p>
          <a:p>
            <a:pPr algn="ctr"/>
            <a:r>
              <a:rPr lang="en-TW" sz="1499" dirty="0">
                <a:latin typeface="STXinwei" panose="02010800040101010101" pitchFamily="2" charset="-122"/>
                <a:ea typeface="STXinwei" panose="02010800040101010101" pitchFamily="2" charset="-122"/>
              </a:rPr>
              <a:t>同时也是TLA+</a:t>
            </a:r>
            <a:r>
              <a:rPr lang="zh-CN" altLang="en-US" sz="1499" dirty="0">
                <a:latin typeface="STXinwei" panose="02010800040101010101" pitchFamily="2" charset="-122"/>
                <a:ea typeface="STXinwei" panose="02010800040101010101" pitchFamily="2" charset="-122"/>
              </a:rPr>
              <a:t> 时序逻辑形式化模型检验工具的开发者</a:t>
            </a:r>
            <a:endParaRPr lang="en-TW" sz="1499" dirty="0">
              <a:latin typeface="STXinwei" panose="02010800040101010101" pitchFamily="2" charset="-122"/>
              <a:ea typeface="STXinwei" panose="02010800040101010101" pitchFamily="2" charset="-122"/>
            </a:endParaRPr>
          </a:p>
          <a:p>
            <a:pPr algn="ctr"/>
            <a:r>
              <a:rPr lang="en-TW" sz="1499" dirty="0">
                <a:latin typeface="STXinwei" panose="02010800040101010101" pitchFamily="2" charset="-122"/>
                <a:ea typeface="STXinwei" panose="02010800040101010101" pitchFamily="2" charset="-122"/>
              </a:rPr>
              <a:t>的原创者</a:t>
            </a:r>
          </a:p>
          <a:p>
            <a:pPr algn="ctr"/>
            <a:endParaRPr lang="en-TW" sz="1499"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6164956" y="1600002"/>
            <a:ext cx="2643389" cy="3165386"/>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6375259" y="4765388"/>
            <a:ext cx="2401619" cy="196208"/>
          </a:xfrm>
          <a:prstGeom prst="rect">
            <a:avLst/>
          </a:prstGeom>
          <a:noFill/>
        </p:spPr>
        <p:txBody>
          <a:bodyPr wrap="none" rtlCol="0">
            <a:spAutoFit/>
          </a:bodyPr>
          <a:lstStyle/>
          <a:p>
            <a:pPr algn="ctr"/>
            <a:r>
              <a:rPr lang="en-US" sz="675" dirty="0">
                <a:hlinkClick r:id="rId5"/>
              </a:rPr>
              <a:t>https://</a:t>
            </a:r>
            <a:r>
              <a:rPr lang="en-US" sz="675" dirty="0" err="1">
                <a:hlinkClick r:id="rId5"/>
              </a:rPr>
              <a:t>lamport.azurewebsites.net</a:t>
            </a:r>
            <a:r>
              <a:rPr lang="en-US" sz="675" dirty="0">
                <a:hlinkClick r:id="rId5"/>
              </a:rPr>
              <a:t>/</a:t>
            </a:r>
            <a:r>
              <a:rPr lang="en-US" sz="675" dirty="0" err="1">
                <a:hlinkClick r:id="rId5"/>
              </a:rPr>
              <a:t>tla</a:t>
            </a:r>
            <a:r>
              <a:rPr lang="en-US" sz="675" dirty="0">
                <a:hlinkClick r:id="rId5"/>
              </a:rPr>
              <a:t>/amazon-</a:t>
            </a:r>
            <a:r>
              <a:rPr lang="en-US" sz="675" dirty="0" err="1">
                <a:hlinkClick r:id="rId5"/>
              </a:rPr>
              <a:t>excerpt.html</a:t>
            </a:r>
            <a:endParaRPr lang="en-TW" sz="675"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263565" y="4307038"/>
            <a:ext cx="2667532" cy="253916"/>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Leslie Lamport</a:t>
            </a: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3423051" y="2571750"/>
            <a:ext cx="2249952" cy="848941"/>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18957" y="2761513"/>
            <a:ext cx="854046" cy="1373986"/>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4662505" y="3224211"/>
            <a:ext cx="1255379" cy="553884"/>
          </a:xfrm>
          <a:prstGeom prst="rect">
            <a:avLst/>
          </a:prstGeom>
          <a:noFill/>
          <a:ln>
            <a:noFill/>
          </a:ln>
        </p:spPr>
        <p:txBody>
          <a:bodyPr spcFirstLastPara="1" wrap="square" lIns="91389" tIns="91389" rIns="91389" bIns="91389" anchor="ctr" anchorCtr="0">
            <a:noAutofit/>
          </a:bodyPr>
          <a:lstStyle/>
          <a:p>
            <a:pPr algn="ctr"/>
            <a:r>
              <a:rPr lang="en-TW" sz="1799" b="1" dirty="0">
                <a:solidFill>
                  <a:srgbClr val="FF0000"/>
                </a:solidFill>
                <a:latin typeface="STXinwei" panose="02010800040101010101" pitchFamily="2" charset="-122"/>
                <a:ea typeface="STXinwei" panose="02010800040101010101" pitchFamily="2" charset="-122"/>
                <a:cs typeface="Lato"/>
                <a:sym typeface="Lato"/>
              </a:rPr>
              <a:t>偏序集</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8041" y="2515675"/>
            <a:ext cx="854046" cy="1373986"/>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5550" y="2520132"/>
            <a:ext cx="854046" cy="1373986"/>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611530" y="225482"/>
            <a:ext cx="5697185" cy="346114"/>
          </a:xfr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辩证</a:t>
            </a:r>
            <a:r>
              <a:rPr lang="zh-TW" altLang="en-TW" sz="1799" dirty="0">
                <a:solidFill>
                  <a:srgbClr val="C00000"/>
                </a:solidFill>
                <a:latin typeface="STXinwei" panose="02010800040101010101" pitchFamily="2" charset="-122"/>
                <a:ea typeface="STXinwei" panose="02010800040101010101" pitchFamily="2" charset="-122"/>
              </a:rPr>
              <a:t>系统</a:t>
            </a:r>
            <a:r>
              <a:rPr lang="zh-TW" altLang="en-US" sz="1799" dirty="0">
                <a:solidFill>
                  <a:srgbClr val="C00000"/>
                </a:solidFill>
                <a:latin typeface="STXinwei" panose="02010800040101010101" pitchFamily="2" charset="-122"/>
                <a:ea typeface="STXinwei" panose="02010800040101010101" pitchFamily="2" charset="-122"/>
              </a:rPr>
              <a:t>正确性的形式化表述</a:t>
            </a:r>
            <a:endParaRPr lang="en-TW" sz="1799"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2249161" y="2062470"/>
            <a:ext cx="2514948" cy="2379493"/>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799" dirty="0">
                <a:solidFill>
                  <a:srgbClr val="FFFFFF"/>
                </a:solidFill>
                <a:latin typeface="STXinwei" panose="02010800040101010101" pitchFamily="2" charset="-122"/>
                <a:ea typeface="STXinwei" panose="02010800040101010101" pitchFamily="2" charset="-122"/>
              </a:rPr>
              <a:t>安全</a:t>
            </a:r>
          </a:p>
          <a:p>
            <a:pPr algn="ctr" defTabSz="914012">
              <a:defRPr/>
            </a:pPr>
            <a:r>
              <a:rPr lang="en-TW" sz="1799" dirty="0">
                <a:solidFill>
                  <a:srgbClr val="FFFFFF"/>
                </a:solidFill>
                <a:latin typeface="STXinwei" panose="02010800040101010101" pitchFamily="2" charset="-122"/>
                <a:ea typeface="STXinwei" panose="02010800040101010101" pitchFamily="2" charset="-122"/>
              </a:rPr>
              <a:t>Safety</a:t>
            </a:r>
          </a:p>
          <a:p>
            <a:pPr algn="ctr" defTabSz="914012">
              <a:defRPr/>
            </a:pPr>
            <a:endParaRPr lang="en-TW" sz="1799" dirty="0">
              <a:solidFill>
                <a:srgbClr val="FFFFFF"/>
              </a:solidFill>
              <a:latin typeface="STXinwei" panose="02010800040101010101" pitchFamily="2" charset="-122"/>
              <a:ea typeface="STXinwei" panose="02010800040101010101" pitchFamily="2" charset="-122"/>
            </a:endParaRPr>
          </a:p>
          <a:p>
            <a:pPr algn="ctr" defTabSz="914012">
              <a:defRPr/>
            </a:pPr>
            <a:r>
              <a:rPr lang="zh-CN" altLang="en-US" sz="1799" dirty="0">
                <a:solidFill>
                  <a:srgbClr val="FFFFFF"/>
                </a:solidFill>
                <a:latin typeface="STXinwei" panose="02010800040101010101" pitchFamily="2" charset="-122"/>
                <a:ea typeface="STXinwei" panose="02010800040101010101" pitchFamily="2" charset="-122"/>
              </a:rPr>
              <a:t>（</a:t>
            </a:r>
            <a:r>
              <a:rPr lang="en-TW" sz="1799" dirty="0">
                <a:solidFill>
                  <a:srgbClr val="FFFFFF"/>
                </a:solidFill>
                <a:latin typeface="STXinwei" panose="02010800040101010101" pitchFamily="2" charset="-122"/>
                <a:ea typeface="STXinwei" panose="02010800040101010101" pitchFamily="2" charset="-122"/>
              </a:rPr>
              <a:t>避免坏事发生</a:t>
            </a:r>
            <a:r>
              <a:rPr lang="zh-CN" altLang="en-US" sz="1799" dirty="0">
                <a:solidFill>
                  <a:srgbClr val="FFFFFF"/>
                </a:solidFill>
                <a:latin typeface="STXinwei" panose="02010800040101010101" pitchFamily="2" charset="-122"/>
                <a:ea typeface="STXinwei" panose="02010800040101010101" pitchFamily="2" charset="-122"/>
              </a:rPr>
              <a:t>）</a:t>
            </a:r>
            <a:endParaRPr lang="en-TW" sz="1799" dirty="0">
              <a:solidFill>
                <a:srgbClr val="FFFFFF"/>
              </a:solidFill>
              <a:latin typeface="STXinwei" panose="02010800040101010101" pitchFamily="2" charset="-122"/>
              <a:ea typeface="STXinwei" panose="02010800040101010101" pitchFamily="2" charset="-122"/>
            </a:endParaRPr>
          </a:p>
        </p:txBody>
      </p:sp>
      <p:sp>
        <p:nvSpPr>
          <p:cNvPr id="9" name="Oval 8">
            <a:extLst>
              <a:ext uri="{FF2B5EF4-FFF2-40B4-BE49-F238E27FC236}">
                <a16:creationId xmlns:a16="http://schemas.microsoft.com/office/drawing/2014/main" id="{D4083B31-36D6-7342-9CAA-B1E67FBD64EA}"/>
              </a:ext>
            </a:extLst>
          </p:cNvPr>
          <p:cNvSpPr/>
          <p:nvPr/>
        </p:nvSpPr>
        <p:spPr>
          <a:xfrm>
            <a:off x="4164180" y="2062470"/>
            <a:ext cx="2472011" cy="2379492"/>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2">
              <a:defRPr/>
            </a:pPr>
            <a:r>
              <a:rPr lang="en-TW" sz="1499" dirty="0">
                <a:solidFill>
                  <a:srgbClr val="000000"/>
                </a:solidFill>
                <a:latin typeface="STXinwei" panose="02010800040101010101" pitchFamily="2" charset="-122"/>
                <a:ea typeface="STXinwei" panose="02010800040101010101" pitchFamily="2" charset="-122"/>
              </a:rPr>
              <a:t>活性</a:t>
            </a:r>
          </a:p>
          <a:p>
            <a:pPr algn="ctr" defTabSz="914012">
              <a:defRPr/>
            </a:pPr>
            <a:r>
              <a:rPr lang="en-TW" sz="1499" dirty="0">
                <a:solidFill>
                  <a:srgbClr val="000000"/>
                </a:solidFill>
                <a:latin typeface="STXinwei" panose="02010800040101010101" pitchFamily="2" charset="-122"/>
                <a:ea typeface="STXinwei" panose="02010800040101010101" pitchFamily="2" charset="-122"/>
              </a:rPr>
              <a:t>Liveness</a:t>
            </a: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endParaRPr lang="en-TW" sz="1499" dirty="0">
              <a:solidFill>
                <a:srgbClr val="000000"/>
              </a:solidFill>
              <a:latin typeface="STXinwei" panose="02010800040101010101" pitchFamily="2" charset="-122"/>
              <a:ea typeface="STXinwei" panose="02010800040101010101" pitchFamily="2" charset="-122"/>
            </a:endParaRPr>
          </a:p>
          <a:p>
            <a:pPr algn="ctr" defTabSz="914012">
              <a:defRPr/>
            </a:pPr>
            <a:r>
              <a:rPr lang="zh-CN" altLang="en-US" sz="1499" dirty="0">
                <a:solidFill>
                  <a:srgbClr val="000000"/>
                </a:solidFill>
                <a:latin typeface="STXinwei" panose="02010800040101010101" pitchFamily="2" charset="-122"/>
                <a:ea typeface="STXinwei" panose="02010800040101010101" pitchFamily="2" charset="-122"/>
              </a:rPr>
              <a:t>（</a:t>
            </a:r>
            <a:r>
              <a:rPr lang="en-TW" sz="1499" dirty="0">
                <a:solidFill>
                  <a:srgbClr val="000000"/>
                </a:solidFill>
                <a:latin typeface="STXinwei" panose="02010800040101010101" pitchFamily="2" charset="-122"/>
                <a:ea typeface="STXinwei" panose="02010800040101010101" pitchFamily="2" charset="-122"/>
              </a:rPr>
              <a:t>保证好事发生</a:t>
            </a:r>
            <a:r>
              <a:rPr lang="zh-CN" altLang="en-US" sz="1499" dirty="0">
                <a:solidFill>
                  <a:srgbClr val="000000"/>
                </a:solidFill>
                <a:latin typeface="STXinwei" panose="02010800040101010101" pitchFamily="2" charset="-122"/>
                <a:ea typeface="STXinwei" panose="02010800040101010101" pitchFamily="2" charset="-122"/>
              </a:rPr>
              <a:t>）</a:t>
            </a:r>
            <a:endParaRPr lang="en-TW" sz="1499" dirty="0">
              <a:solidFill>
                <a:srgbClr val="0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914012">
              <a:defRPr/>
            </a:pPr>
            <a:fld id="{00000000-1234-1234-1234-123412341234}" type="slidenum">
              <a:rPr lang="en" sz="999">
                <a:solidFill>
                  <a:srgbClr val="000000"/>
                </a:solidFill>
              </a:rPr>
              <a:pPr defTabSz="914012">
                <a:defRPr/>
              </a:pPr>
              <a:t>35</a:t>
            </a:fld>
            <a:endParaRPr lang="en" sz="999" dirty="0">
              <a:solidFill>
                <a:srgbClr val="000000"/>
              </a:solidFil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4164181" y="2586237"/>
            <a:ext cx="646331" cy="1200072"/>
          </a:xfrm>
          <a:prstGeom prst="rect">
            <a:avLst/>
          </a:prstGeom>
          <a:noFill/>
        </p:spPr>
        <p:txBody>
          <a:bodyPr wrap="none" rtlCol="0">
            <a:spAutoFit/>
          </a:bodyPr>
          <a:lstStyle/>
          <a:p>
            <a:r>
              <a:rPr lang="en-TW" sz="3599"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3599"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2470666" y="1491619"/>
            <a:ext cx="4519186" cy="369204"/>
          </a:xfrm>
          <a:prstGeom prst="rect">
            <a:avLst/>
          </a:prstGeom>
          <a:noFill/>
        </p:spPr>
        <p:txBody>
          <a:bodyPr wrap="none" rtlCol="0">
            <a:spAutoFit/>
          </a:bodyPr>
          <a:lstStyle/>
          <a:p>
            <a:r>
              <a:rPr lang="en-TW" sz="1799" dirty="0"/>
              <a:t>Correctness Assertion</a:t>
            </a:r>
            <a:r>
              <a:rPr lang="zh-CN" altLang="en-US" sz="1799" dirty="0"/>
              <a:t> </a:t>
            </a:r>
            <a:r>
              <a:rPr lang="en-US" altLang="zh-CN" sz="1799" dirty="0"/>
              <a:t>=</a:t>
            </a:r>
            <a:r>
              <a:rPr lang="zh-CN" altLang="en-US" sz="1799" dirty="0"/>
              <a:t> </a:t>
            </a:r>
            <a:r>
              <a:rPr lang="en-TW" altLang="zh-CN" sz="1799" dirty="0"/>
              <a:t>Safety ^ Liveness</a:t>
            </a:r>
            <a:endParaRPr lang="en-TW" sz="1799"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V="1">
            <a:off x="4487347" y="1860823"/>
            <a:ext cx="242912" cy="725414"/>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2674260" y="1149770"/>
            <a:ext cx="3571722" cy="253916"/>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系统正确性的逻辑断言</a:t>
            </a:r>
            <a:r>
              <a:rPr lang="en-US" sz="1050" dirty="0">
                <a:latin typeface="STXinwei" panose="02010800040101010101" pitchFamily="2" charset="-122"/>
                <a:ea typeface="STXinwei" panose="02010800040101010101" pitchFamily="2" charset="-122"/>
              </a:rPr>
              <a:t>(assertion)</a:t>
            </a:r>
            <a:r>
              <a:rPr lang="en-US" sz="1050" dirty="0" err="1">
                <a:latin typeface="STXinwei" panose="02010800040101010101" pitchFamily="2" charset="-122"/>
                <a:ea typeface="STXinwei" panose="02010800040101010101" pitchFamily="2" charset="-122"/>
              </a:rPr>
              <a:t>表达式</a:t>
            </a:r>
            <a:endParaRPr lang="en-TW" sz="1050"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64180" y="2975170"/>
            <a:ext cx="609825" cy="554092"/>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270259" y="4002030"/>
            <a:ext cx="387993" cy="352533"/>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476224" y="2233704"/>
            <a:ext cx="387993" cy="352533"/>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341704" y="3648566"/>
            <a:ext cx="279110" cy="253602"/>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637347" y="4504134"/>
            <a:ext cx="3645550" cy="415498"/>
          </a:xfrm>
          <a:prstGeom prst="rect">
            <a:avLst/>
          </a:prstGeom>
          <a:noFill/>
        </p:spPr>
        <p:txBody>
          <a:bodyPr wrap="none" rtlCol="0">
            <a:spAutoFit/>
          </a:bodyPr>
          <a:lstStyle/>
          <a:p>
            <a:pPr algn="ctr"/>
            <a:r>
              <a:rPr lang="en-US" sz="1050" dirty="0" err="1">
                <a:latin typeface="STXinwei" panose="02010800040101010101" pitchFamily="2" charset="-122"/>
                <a:ea typeface="STXinwei" panose="02010800040101010101" pitchFamily="2" charset="-122"/>
              </a:rPr>
              <a:t>以上的Venn</a:t>
            </a:r>
            <a:r>
              <a:rPr lang="en-US" sz="1050" dirty="0">
                <a:latin typeface="STXinwei" panose="02010800040101010101" pitchFamily="2" charset="-122"/>
                <a:ea typeface="STXinwei" panose="02010800040101010101" pitchFamily="2" charset="-122"/>
              </a:rPr>
              <a:t> Diagram, </a:t>
            </a:r>
            <a:r>
              <a:rPr lang="en-US" sz="1050" dirty="0" err="1">
                <a:latin typeface="STXinwei" panose="02010800040101010101" pitchFamily="2" charset="-122"/>
                <a:ea typeface="STXinwei" panose="02010800040101010101" pitchFamily="2" charset="-122"/>
              </a:rPr>
              <a:t>代表了系统模型的交集与联集关系</a:t>
            </a:r>
            <a:r>
              <a:rPr lang="zh-CN" altLang="en-US" sz="1050" dirty="0">
                <a:latin typeface="STXinwei" panose="02010800040101010101" pitchFamily="2" charset="-122"/>
                <a:ea typeface="STXinwei" panose="02010800040101010101" pitchFamily="2" charset="-122"/>
              </a:rPr>
              <a:t>，</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而所有系统模型，均可以偏序集的代数化语义来表达。</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81043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647601" y="392283"/>
            <a:ext cx="7848798" cy="335438"/>
          </a:xfrm>
          <a:prstGeom prst="rect">
            <a:avLst/>
          </a:prstGeom>
        </p:spPr>
        <p:txBody>
          <a:bodyPr>
            <a:noAutofit/>
          </a:bodyPr>
          <a:lstStyle/>
          <a:p>
            <a:pPr algn="ctr"/>
            <a:r>
              <a:rPr lang="en-US" sz="1799" dirty="0" err="1">
                <a:solidFill>
                  <a:srgbClr val="C00000"/>
                </a:solidFill>
                <a:latin typeface="STXinwei" panose="02010800040101010101" pitchFamily="2" charset="-122"/>
                <a:ea typeface="STXinwei" panose="02010800040101010101" pitchFamily="2" charset="-122"/>
              </a:rPr>
              <a:t>系统建模是一个模型空间搜寻过程</a:t>
            </a:r>
            <a:br>
              <a:rPr lang="en-US" sz="1799" dirty="0">
                <a:solidFill>
                  <a:srgbClr val="C00000"/>
                </a:solidFill>
                <a:latin typeface="STXinwei" panose="02010800040101010101" pitchFamily="2" charset="-122"/>
                <a:ea typeface="STXinwei" panose="02010800040101010101" pitchFamily="2" charset="-122"/>
              </a:rPr>
            </a:br>
            <a:r>
              <a:rPr lang="zh-CN" altLang="en-US" sz="1799" dirty="0">
                <a:solidFill>
                  <a:srgbClr val="C00000"/>
                </a:solidFill>
                <a:latin typeface="STXinwei" panose="02010800040101010101" pitchFamily="2" charset="-122"/>
                <a:ea typeface="STXinwei" panose="02010800040101010101" pitchFamily="2" charset="-122"/>
              </a:rPr>
              <a:t>（</a:t>
            </a:r>
            <a:r>
              <a:rPr lang="en-US" altLang="zh-CN" sz="1799"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1799" dirty="0">
                <a:solidFill>
                  <a:srgbClr val="C00000"/>
                </a:solidFill>
                <a:latin typeface="STXinwei" panose="02010800040101010101" pitchFamily="2" charset="-122"/>
                <a:ea typeface="STXinwei" panose="02010800040101010101" pitchFamily="2" charset="-122"/>
              </a:rPr>
              <a:t>）</a:t>
            </a:r>
            <a:endParaRPr sz="1799"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68127" y="2072447"/>
            <a:ext cx="1958407" cy="554575"/>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3694910" y="2772590"/>
            <a:ext cx="112723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抽象解释所用的</a:t>
            </a:r>
          </a:p>
          <a:p>
            <a:r>
              <a:rPr lang="en-TW" sz="1050"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6738873" y="3811229"/>
            <a:ext cx="1079142"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抽象模型</a:t>
            </a:r>
          </a:p>
          <a:p>
            <a:pPr algn="ctr"/>
            <a:r>
              <a:rPr lang="en-TW" sz="1050"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117005" y="3806302"/>
            <a:ext cx="1141659" cy="415498"/>
          </a:xfrm>
          <a:prstGeom prst="rect">
            <a:avLst/>
          </a:prstGeom>
          <a:noFill/>
        </p:spPr>
        <p:txBody>
          <a:bodyPr wrap="none" rtlCol="0">
            <a:spAutoFit/>
          </a:bodyPr>
          <a:lstStyle/>
          <a:p>
            <a:pPr algn="ctr"/>
            <a:r>
              <a:rPr lang="en-TW" sz="1050" dirty="0">
                <a:latin typeface="STXinwei" panose="02010800040101010101" pitchFamily="2" charset="-122"/>
                <a:ea typeface="STXinwei" panose="02010800040101010101" pitchFamily="2" charset="-122"/>
              </a:rPr>
              <a:t>具象系统</a:t>
            </a:r>
          </a:p>
          <a:p>
            <a:pPr algn="ctr"/>
            <a:r>
              <a:rPr lang="en-TW" sz="1050" dirty="0">
                <a:latin typeface="STXinwei" panose="02010800040101010101" pitchFamily="2" charset="-122"/>
                <a:ea typeface="STXinwei" panose="02010800040101010101" pitchFamily="2" charset="-122"/>
              </a:rPr>
              <a:t>Concrete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System</a:t>
            </a:r>
            <a:endParaRPr lang="en-TW" sz="1050"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20894" y="4818670"/>
            <a:ext cx="5549917" cy="253916"/>
          </a:xfrm>
          <a:prstGeom prst="rect">
            <a:avLst/>
          </a:prstGeom>
          <a:noFill/>
        </p:spPr>
        <p:txBody>
          <a:bodyPr wrap="none" rtlCol="0">
            <a:spAutoFit/>
          </a:bodyPr>
          <a:lstStyle/>
          <a:p>
            <a:pPr algn="ctr"/>
            <a:r>
              <a:rPr lang="en-US" sz="1050" dirty="0"/>
              <a:t>Image source: </a:t>
            </a:r>
            <a:r>
              <a:rPr lang="en-US" sz="1050" dirty="0">
                <a:hlinkClick r:id="rId3"/>
              </a:rPr>
              <a:t>A Galois Connection Calculus for Abstract Interpretation</a:t>
            </a:r>
            <a:r>
              <a:rPr lang="zh-CN" altLang="en-US" sz="1050" dirty="0"/>
              <a:t>  </a:t>
            </a:r>
            <a:r>
              <a:rPr lang="en-US" altLang="zh-CN" sz="1050" dirty="0"/>
              <a:t>by </a:t>
            </a:r>
            <a:r>
              <a:rPr lang="en-US" altLang="zh-CN" sz="1050" dirty="0">
                <a:hlinkClick r:id="rId4"/>
              </a:rPr>
              <a:t>Patrick </a:t>
            </a:r>
            <a:r>
              <a:rPr lang="en-US" altLang="zh-CN" sz="1050" dirty="0" err="1">
                <a:hlinkClick r:id="rId4"/>
              </a:rPr>
              <a:t>Cousot</a:t>
            </a:r>
            <a:endParaRPr lang="en-TW" sz="1050"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164484" y="186384"/>
            <a:ext cx="1743904" cy="1082673"/>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2921019" y="3883322"/>
            <a:ext cx="3149670" cy="733485"/>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603947" y="193725"/>
            <a:ext cx="1252548" cy="947558"/>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7475983" y="1239553"/>
            <a:ext cx="1508478" cy="300082"/>
          </a:xfrm>
          <a:prstGeom prst="rect">
            <a:avLst/>
          </a:prstGeom>
          <a:noFill/>
        </p:spPr>
        <p:txBody>
          <a:bodyPr wrap="square" rtlCol="0">
            <a:spAutoFit/>
          </a:bodyPr>
          <a:lstStyle/>
          <a:p>
            <a:pPr algn="ctr"/>
            <a:r>
              <a:rPr lang="en-US" sz="450" dirty="0">
                <a:hlinkClick r:id="rId7"/>
              </a:rPr>
              <a:t>Abstract Interpretation With Professor Patrick </a:t>
            </a:r>
            <a:r>
              <a:rPr lang="en-US" sz="450" dirty="0" err="1">
                <a:hlinkClick r:id="rId7"/>
              </a:rPr>
              <a:t>Cousot</a:t>
            </a:r>
            <a:r>
              <a:rPr lang="en-US" sz="450" dirty="0">
                <a:hlinkClick r:id=""/>
              </a:rPr>
              <a:t> </a:t>
            </a:r>
          </a:p>
          <a:p>
            <a:pPr algn="ctr"/>
            <a:r>
              <a:rPr lang="en-US" sz="450" dirty="0">
                <a:hlinkClick r:id=""/>
              </a:rPr>
              <a:t>| Lecture Series on AI #11 | J.P. Morgan</a:t>
            </a:r>
            <a:endParaRPr lang="en-US" sz="45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3671" y="4153295"/>
            <a:ext cx="872323" cy="853699"/>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5554535" y="1511226"/>
            <a:ext cx="3447818" cy="218505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5991117" y="763596"/>
              <a:ext cx="1375743" cy="788096"/>
            </a:xfrm>
            <a:prstGeom prst="rect">
              <a:avLst/>
            </a:prstGeom>
            <a:noFill/>
          </p:spPr>
          <p:txBody>
            <a:bodyPr wrap="none" rtlCol="0">
              <a:spAutoFit/>
            </a:bodyPr>
            <a:lstStyle/>
            <a:p>
              <a:pPr algn="ctr"/>
              <a:r>
                <a:rPr lang="en-TW" sz="1799" dirty="0">
                  <a:solidFill>
                    <a:schemeClr val="bg1"/>
                  </a:solidFill>
                  <a:latin typeface="STXinwei" panose="02010800040101010101" pitchFamily="2" charset="-122"/>
                  <a:ea typeface="STXinwei" panose="02010800040101010101" pitchFamily="2" charset="-122"/>
                </a:rPr>
                <a:t>正确的</a:t>
              </a:r>
            </a:p>
            <a:p>
              <a:pPr algn="ctr"/>
              <a:r>
                <a:rPr lang="en-TW" sz="1799"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802517" cy="450364"/>
            </a:xfrm>
            <a:prstGeom prst="rect">
              <a:avLst/>
            </a:prstGeom>
            <a:noFill/>
          </p:spPr>
          <p:txBody>
            <a:bodyPr wrap="none" rtlCol="0">
              <a:spAutoFit/>
            </a:bodyPr>
            <a:lstStyle/>
            <a:p>
              <a:r>
                <a:rPr lang="en-TW" sz="1799"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04529" y="1092858"/>
              <a:ext cx="802518" cy="450364"/>
            </a:xfrm>
            <a:prstGeom prst="rect">
              <a:avLst/>
            </a:prstGeom>
            <a:noFill/>
          </p:spPr>
          <p:txBody>
            <a:bodyPr wrap="none" rtlCol="0">
              <a:spAutoFit/>
            </a:bodyPr>
            <a:lstStyle/>
            <a:p>
              <a:pPr algn="ctr"/>
              <a:r>
                <a:rPr lang="en-TW" sz="1799"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3203710" y="3226317"/>
            <a:ext cx="2567061"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99" dirty="0">
                <a:solidFill>
                  <a:schemeClr val="bg1"/>
                </a:solidFill>
                <a:latin typeface="STXinwei" panose="02010800040101010101" pitchFamily="2" charset="-122"/>
                <a:ea typeface="STXinwei" panose="02010800040101010101" pitchFamily="2" charset="-122"/>
              </a:rPr>
              <a:t>𝛼：</a:t>
            </a:r>
            <a:r>
              <a:rPr lang="en-TW" sz="1499" dirty="0">
                <a:solidFill>
                  <a:schemeClr val="bg1"/>
                </a:solidFill>
                <a:latin typeface="STXinwei" panose="02010800040101010101" pitchFamily="2" charset="-122"/>
                <a:ea typeface="STXinwei" panose="02010800040101010101" pitchFamily="2" charset="-122"/>
              </a:rPr>
              <a:t>映射到抽象系统的</a:t>
            </a:r>
            <a:r>
              <a:rPr lang="en-TW" sz="1499"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3203709" y="1543779"/>
            <a:ext cx="2534571" cy="486238"/>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1499" dirty="0">
                <a:solidFill>
                  <a:schemeClr val="bg1"/>
                </a:solidFill>
                <a:latin typeface="STXinwei" panose="02010800040101010101" pitchFamily="2" charset="-122"/>
                <a:ea typeface="STXinwei" panose="02010800040101010101" pitchFamily="2" charset="-122"/>
              </a:rPr>
              <a:t>𝛾：</a:t>
            </a:r>
            <a:r>
              <a:rPr lang="en-TW" sz="1499" dirty="0">
                <a:solidFill>
                  <a:schemeClr val="bg1"/>
                </a:solidFill>
                <a:latin typeface="STXinwei" panose="02010800040101010101" pitchFamily="2" charset="-122"/>
                <a:ea typeface="STXinwei" panose="02010800040101010101" pitchFamily="2" charset="-122"/>
              </a:rPr>
              <a:t>映射到具象系统的</a:t>
            </a:r>
            <a:r>
              <a:rPr lang="en-TW" sz="1499"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319774" y="1385210"/>
            <a:ext cx="2883936" cy="2185054"/>
            <a:chOff x="14904529" y="-90362"/>
            <a:chExt cx="358082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799"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799"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5991124" y="763596"/>
              <a:ext cx="1375739" cy="788096"/>
            </a:xfrm>
            <a:prstGeom prst="rect">
              <a:avLst/>
            </a:prstGeom>
            <a:noFill/>
          </p:spPr>
          <p:txBody>
            <a:bodyPr wrap="none" rtlCol="0">
              <a:spAutoFit/>
            </a:bodyPr>
            <a:lstStyle/>
            <a:p>
              <a:pPr algn="ctr"/>
              <a:r>
                <a:rPr lang="en-TW" sz="1799" dirty="0">
                  <a:solidFill>
                    <a:schemeClr val="bg1"/>
                  </a:solidFill>
                  <a:latin typeface="STXinwei" panose="02010800040101010101" pitchFamily="2" charset="-122"/>
                  <a:ea typeface="STXinwei" panose="02010800040101010101" pitchFamily="2" charset="-122"/>
                </a:rPr>
                <a:t>正确的</a:t>
              </a:r>
            </a:p>
            <a:p>
              <a:pPr algn="ctr"/>
              <a:r>
                <a:rPr lang="en-TW" sz="1799"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802514" cy="450364"/>
            </a:xfrm>
            <a:prstGeom prst="rect">
              <a:avLst/>
            </a:prstGeom>
            <a:noFill/>
          </p:spPr>
          <p:txBody>
            <a:bodyPr wrap="none" rtlCol="0">
              <a:spAutoFit/>
            </a:bodyPr>
            <a:lstStyle/>
            <a:p>
              <a:r>
                <a:rPr lang="en-TW" sz="1799"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04529" y="1092858"/>
              <a:ext cx="802516" cy="450364"/>
            </a:xfrm>
            <a:prstGeom prst="rect">
              <a:avLst/>
            </a:prstGeom>
            <a:noFill/>
          </p:spPr>
          <p:txBody>
            <a:bodyPr wrap="none" rtlCol="0">
              <a:spAutoFit/>
            </a:bodyPr>
            <a:lstStyle/>
            <a:p>
              <a:pPr algn="ctr"/>
              <a:r>
                <a:rPr lang="en-TW" sz="1799"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2768458" y="1151428"/>
            <a:ext cx="3454792" cy="323037"/>
          </a:xfrm>
          <a:prstGeom prst="rect">
            <a:avLst/>
          </a:prstGeom>
          <a:noFill/>
        </p:spPr>
        <p:txBody>
          <a:bodyPr wrap="none" rtlCol="0">
            <a:spAutoFit/>
          </a:bodyPr>
          <a:lstStyle/>
          <a:p>
            <a:pPr algn="ctr"/>
            <a:r>
              <a:rPr lang="en-TW" sz="1499" dirty="0">
                <a:latin typeface="STXinwei" panose="02010800040101010101" pitchFamily="2" charset="-122"/>
                <a:ea typeface="STXinwei" panose="02010800040101010101" pitchFamily="2" charset="-122"/>
              </a:rPr>
              <a:t>函子</a:t>
            </a:r>
            <a:r>
              <a:rPr lang="zh-CN" altLang="en-US" sz="1499" dirty="0">
                <a:latin typeface="STXinwei" panose="02010800040101010101" pitchFamily="2" charset="-122"/>
                <a:ea typeface="STXinwei" panose="02010800040101010101" pitchFamily="2" charset="-122"/>
              </a:rPr>
              <a:t>：</a:t>
            </a:r>
            <a:r>
              <a:rPr lang="en-TW" sz="1499" dirty="0">
                <a:latin typeface="STXinwei" panose="02010800040101010101" pitchFamily="2" charset="-122"/>
                <a:ea typeface="STXinwei" panose="02010800040101010101" pitchFamily="2" charset="-122"/>
              </a:rPr>
              <a:t>比较系统内在结构的映射机制</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386722"/>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1799" dirty="0">
                <a:latin typeface="STXinwei" panose="02010800040101010101" pitchFamily="2" charset="-122"/>
                <a:ea typeface="STXinwei" panose="02010800040101010101" pitchFamily="2" charset="-122"/>
              </a:rPr>
              <a:t>何谓代数</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110364" y="2360371"/>
            <a:ext cx="7494359" cy="784446"/>
          </a:xfrm>
          <a:prstGeom prst="rect">
            <a:avLst/>
          </a:prstGeom>
          <a:noFill/>
        </p:spPr>
        <p:txBody>
          <a:bodyPr wrap="none" rtlCol="0">
            <a:spAutoFit/>
          </a:bodyPr>
          <a:lstStyle/>
          <a:p>
            <a:r>
              <a:rPr lang="en-TW" sz="1499" dirty="0">
                <a:latin typeface="STXinwei" panose="02010800040101010101" pitchFamily="2" charset="-122"/>
                <a:ea typeface="STXinwei" panose="02010800040101010101" pitchFamily="2" charset="-122"/>
              </a:rPr>
              <a:t>算元集</a:t>
            </a:r>
            <a:r>
              <a:rPr lang="zh-CN" altLang="en-US" sz="1499" dirty="0">
                <a:latin typeface="STXinwei" panose="02010800040101010101" pitchFamily="2" charset="-122"/>
                <a:ea typeface="STXinwei" panose="02010800040101010101" pitchFamily="2" charset="-122"/>
              </a:rPr>
              <a:t>：定义代数算元的集合范围，可视为代数的</a:t>
            </a:r>
            <a:r>
              <a:rPr lang="zh-CN" altLang="en-US" sz="1499" dirty="0">
                <a:solidFill>
                  <a:srgbClr val="FF0000"/>
                </a:solidFill>
                <a:latin typeface="STXinwei" panose="02010800040101010101" pitchFamily="2" charset="-122"/>
                <a:ea typeface="STXinwei" panose="02010800040101010101" pitchFamily="2" charset="-122"/>
              </a:rPr>
              <a:t>命名空间</a:t>
            </a:r>
            <a:r>
              <a:rPr lang="zh-CN" altLang="en-US" sz="1499" dirty="0">
                <a:latin typeface="STXinwei" panose="02010800040101010101" pitchFamily="2" charset="-122"/>
                <a:ea typeface="STXinwei" panose="02010800040101010101" pitchFamily="2" charset="-122"/>
              </a:rPr>
              <a:t>。</a:t>
            </a:r>
            <a:endParaRPr lang="en-US" altLang="zh-CN" sz="1499" dirty="0">
              <a:latin typeface="STXinwei" panose="02010800040101010101" pitchFamily="2" charset="-122"/>
              <a:ea typeface="STXinwei" panose="02010800040101010101" pitchFamily="2" charset="-122"/>
            </a:endParaRPr>
          </a:p>
          <a:p>
            <a:r>
              <a:rPr lang="zh-CN" altLang="en-US" sz="1499" dirty="0">
                <a:latin typeface="STXinwei" panose="02010800040101010101" pitchFamily="2" charset="-122"/>
                <a:ea typeface="STXinwei" panose="02010800040101010101" pitchFamily="2" charset="-122"/>
              </a:rPr>
              <a:t>算符集：定义算元之间通过复合符号交互</a:t>
            </a:r>
            <a:r>
              <a:rPr lang="zh-CN" altLang="en-US" sz="1499" dirty="0">
                <a:solidFill>
                  <a:srgbClr val="FF0000"/>
                </a:solidFill>
                <a:latin typeface="STXinwei" panose="02010800040101010101" pitchFamily="2" charset="-122"/>
                <a:ea typeface="STXinwei" panose="02010800040101010101" pitchFamily="2" charset="-122"/>
              </a:rPr>
              <a:t>映射</a:t>
            </a:r>
            <a:r>
              <a:rPr lang="zh-CN" altLang="en-US" sz="1499" dirty="0">
                <a:latin typeface="STXinwei" panose="02010800040101010101" pitchFamily="2" charset="-122"/>
                <a:ea typeface="STXinwei" panose="02010800040101010101" pitchFamily="2" charset="-122"/>
              </a:rPr>
              <a:t>的</a:t>
            </a:r>
            <a:r>
              <a:rPr lang="zh-CN" altLang="en-US" sz="1499" dirty="0">
                <a:solidFill>
                  <a:srgbClr val="FF0000"/>
                </a:solidFill>
                <a:latin typeface="STXinwei" panose="02010800040101010101" pitchFamily="2" charset="-122"/>
                <a:ea typeface="STXinwei" panose="02010800040101010101" pitchFamily="2" charset="-122"/>
              </a:rPr>
              <a:t>规则</a:t>
            </a:r>
            <a:r>
              <a:rPr lang="zh-CN" altLang="en-US" sz="1499" dirty="0">
                <a:latin typeface="STXinwei" panose="02010800040101010101" pitchFamily="2" charset="-122"/>
                <a:ea typeface="STXinwei" panose="02010800040101010101" pitchFamily="2" charset="-122"/>
              </a:rPr>
              <a:t>，如加、减、乘、除等</a:t>
            </a:r>
            <a:r>
              <a:rPr lang="zh-CN" altLang="en-TW" sz="1499" dirty="0">
                <a:latin typeface="STXinwei" panose="02010800040101010101" pitchFamily="2" charset="-122"/>
                <a:ea typeface="STXinwei" panose="02010800040101010101" pitchFamily="2" charset="-122"/>
              </a:rPr>
              <a:t>算符</a:t>
            </a:r>
            <a:r>
              <a:rPr lang="zh-CN" altLang="en-US" sz="1499" dirty="0">
                <a:latin typeface="STXinwei" panose="02010800040101010101" pitchFamily="2" charset="-122"/>
                <a:ea typeface="STXinwei" panose="02010800040101010101" pitchFamily="2" charset="-122"/>
              </a:rPr>
              <a:t>操作。</a:t>
            </a:r>
            <a:endParaRPr lang="en-US" altLang="zh-CN" sz="1499" dirty="0">
              <a:latin typeface="STXinwei" panose="02010800040101010101" pitchFamily="2" charset="-122"/>
              <a:ea typeface="STXinwei" panose="02010800040101010101" pitchFamily="2" charset="-122"/>
            </a:endParaRPr>
          </a:p>
          <a:p>
            <a:r>
              <a:rPr lang="en-TW" sz="1499" dirty="0">
                <a:solidFill>
                  <a:srgbClr val="FF0000"/>
                </a:solidFill>
                <a:latin typeface="STXinwei" panose="02010800040101010101" pitchFamily="2" charset="-122"/>
                <a:ea typeface="STXinwei" panose="02010800040101010101" pitchFamily="2" charset="-122"/>
              </a:rPr>
              <a:t>封闭</a:t>
            </a:r>
            <a:r>
              <a:rPr lang="en-TW" sz="1499" dirty="0">
                <a:latin typeface="STXinwei" panose="02010800040101010101" pitchFamily="2" charset="-122"/>
                <a:ea typeface="STXinwei" panose="02010800040101010101" pitchFamily="2" charset="-122"/>
              </a:rPr>
              <a:t>性(</a:t>
            </a:r>
            <a:r>
              <a:rPr lang="en-TW" sz="1499" dirty="0">
                <a:solidFill>
                  <a:srgbClr val="FF0000"/>
                </a:solidFill>
                <a:latin typeface="STXinwei" panose="02010800040101010101" pitchFamily="2" charset="-122"/>
                <a:ea typeface="STXinwei" panose="02010800040101010101" pitchFamily="2" charset="-122"/>
              </a:rPr>
              <a:t>Closure Property</a:t>
            </a:r>
            <a:r>
              <a:rPr lang="en-TW" sz="1499" dirty="0">
                <a:latin typeface="STXinwei" panose="02010800040101010101" pitchFamily="2" charset="-122"/>
                <a:ea typeface="STXinwei" panose="02010800040101010101" pitchFamily="2" charset="-122"/>
              </a:rPr>
              <a:t>)</a:t>
            </a:r>
            <a:r>
              <a:rPr lang="zh-CN" altLang="en-US" sz="1499" dirty="0">
                <a:latin typeface="STXinwei" panose="02010800040101010101" pitchFamily="2" charset="-122"/>
                <a:ea typeface="STXinwei" panose="02010800040101010101" pitchFamily="2" charset="-122"/>
              </a:rPr>
              <a:t>：</a:t>
            </a:r>
            <a:r>
              <a:rPr lang="zh-CN" altLang="en-TW" sz="1499" dirty="0">
                <a:latin typeface="STXinwei" panose="02010800040101010101" pitchFamily="2" charset="-122"/>
                <a:ea typeface="STXinwei" panose="02010800040101010101" pitchFamily="2" charset="-122"/>
              </a:rPr>
              <a:t>通过算符</a:t>
            </a:r>
            <a:r>
              <a:rPr lang="zh-CN" altLang="en-US" sz="1499" dirty="0">
                <a:latin typeface="STXinwei" panose="02010800040101010101" pitchFamily="2" charset="-122"/>
                <a:ea typeface="STXinwei" panose="02010800040101010101" pitchFamily="2" charset="-122"/>
              </a:rPr>
              <a:t>所映射定义的算元，仍在算元集中。</a:t>
            </a:r>
            <a:endParaRPr lang="en-TW" sz="14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2758529" y="1737535"/>
            <a:ext cx="3496470" cy="415370"/>
          </a:xfrm>
          <a:prstGeom prst="rect">
            <a:avLst/>
          </a:prstGeom>
          <a:noFill/>
        </p:spPr>
        <p:txBody>
          <a:bodyPr wrap="none" rtlCol="0">
            <a:spAutoFit/>
          </a:bodyPr>
          <a:lstStyle/>
          <a:p>
            <a:r>
              <a:rPr lang="en-TW" sz="2099" dirty="0">
                <a:latin typeface="STXinwei" panose="02010800040101010101" pitchFamily="2" charset="-122"/>
                <a:ea typeface="STXinwei" panose="02010800040101010101" pitchFamily="2" charset="-122"/>
              </a:rPr>
              <a:t>代数 := &lt;算元集</a:t>
            </a:r>
            <a:r>
              <a:rPr lang="zh-CN" altLang="en-US" sz="2099" dirty="0">
                <a:latin typeface="STXinwei" panose="02010800040101010101" pitchFamily="2" charset="-122"/>
                <a:ea typeface="STXinwei" panose="02010800040101010101" pitchFamily="2" charset="-122"/>
              </a:rPr>
              <a:t>、</a:t>
            </a:r>
            <a:r>
              <a:rPr lang="zh-CN" altLang="en-TW" sz="2099" dirty="0">
                <a:latin typeface="STXinwei" panose="02010800040101010101" pitchFamily="2" charset="-122"/>
                <a:ea typeface="STXinwei" panose="02010800040101010101" pitchFamily="2" charset="-122"/>
              </a:rPr>
              <a:t>算符</a:t>
            </a:r>
            <a:r>
              <a:rPr lang="zh-CN" altLang="en-US" sz="2099" dirty="0">
                <a:latin typeface="STXinwei" panose="02010800040101010101" pitchFamily="2" charset="-122"/>
                <a:ea typeface="STXinwei" panose="02010800040101010101" pitchFamily="2" charset="-122"/>
              </a:rPr>
              <a:t>集</a:t>
            </a:r>
            <a:r>
              <a:rPr lang="en-TW" sz="2099"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367916" y="129647"/>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en-TW" sz="1799" dirty="0">
                <a:latin typeface="STXinwei" panose="02010800040101010101" pitchFamily="2" charset="-122"/>
                <a:ea typeface="STXinwei" panose="02010800040101010101" pitchFamily="2" charset="-122"/>
              </a:rPr>
              <a:t>方法论</a:t>
            </a:r>
            <a:r>
              <a:rPr lang="zh-CN" altLang="en-US" sz="1799" dirty="0">
                <a:latin typeface="STXinwei" panose="02010800040101010101" pitchFamily="2" charset="-122"/>
                <a:ea typeface="STXinwei" panose="02010800040101010101" pitchFamily="2" charset="-122"/>
              </a:rPr>
              <a:t>：运用代数法则，在语义空间保证</a:t>
            </a:r>
            <a:r>
              <a:rPr lang="en-TW" sz="1799" dirty="0">
                <a:latin typeface="STXinwei" panose="02010800040101010101" pitchFamily="2" charset="-122"/>
                <a:ea typeface="STXinwei" panose="02010800040101010101" pitchFamily="2" charset="-122"/>
              </a:rPr>
              <a:t>集成多种领域信息</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1789949" y="3739352"/>
            <a:ext cx="4513087" cy="1350898"/>
            <a:chOff x="3088481" y="2305154"/>
            <a:chExt cx="6019800" cy="1801901"/>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595504" cy="292502"/>
            </a:xfrm>
            <a:prstGeom prst="rect">
              <a:avLst/>
            </a:prstGeom>
            <a:noFill/>
          </p:spPr>
          <p:txBody>
            <a:bodyPr wrap="none" rtlCol="0">
              <a:spAutoFit/>
            </a:bodyPr>
            <a:lstStyle/>
            <a:p>
              <a:r>
                <a:rPr lang="en-TW" sz="825"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7"/>
              <a:ext cx="1653235" cy="292502"/>
            </a:xfrm>
            <a:prstGeom prst="rect">
              <a:avLst/>
            </a:prstGeom>
            <a:noFill/>
          </p:spPr>
          <p:txBody>
            <a:bodyPr wrap="none" rtlCol="0">
              <a:spAutoFit/>
            </a:bodyPr>
            <a:lstStyle/>
            <a:p>
              <a:r>
                <a:rPr lang="en-TW" sz="825"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287445" y="3258672"/>
            <a:ext cx="605682" cy="54422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25"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1893127" y="3392337"/>
            <a:ext cx="3890809"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a:t>
            </a:r>
            <a:r>
              <a:rPr lang="zh-CN" altLang="en-US" sz="1050" dirty="0">
                <a:latin typeface="STXinwei" panose="02010800040101010101" pitchFamily="2" charset="-122"/>
                <a:ea typeface="STXinwei" panose="02010800040101010101" pitchFamily="2" charset="-122"/>
              </a:rPr>
              <a:t>包含</a:t>
            </a:r>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三类信息的数据内容</a:t>
            </a:r>
            <a:endParaRPr lang="en-TW"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6303036" y="4220258"/>
            <a:ext cx="2222083"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Pre-Condition: 假设</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assumption)</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6303036" y="4480722"/>
            <a:ext cx="212750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Post-Condition: 断言</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assertion)</a:t>
            </a:r>
            <a:endParaRPr lang="en-TW" sz="1050"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378073" y="805631"/>
            <a:ext cx="838785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 以多层次结构</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hlinkClick r:id="rId3"/>
              </a:rPr>
              <a:t>many</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sorted</a:t>
            </a:r>
            <a:r>
              <a:rPr lang="zh-CN" altLang="en-US" sz="1050" dirty="0">
                <a:solidFill>
                  <a:schemeClr val="tx1"/>
                </a:solidFill>
                <a:latin typeface="STXinwei" panose="02010800040101010101" pitchFamily="2" charset="-122"/>
                <a:ea typeface="STXinwei" panose="02010800040101010101" pitchFamily="2" charset="-122"/>
                <a:hlinkClick r:id="rId3"/>
              </a:rPr>
              <a:t> </a:t>
            </a:r>
            <a:r>
              <a:rPr lang="en-US" altLang="zh-CN" sz="1050" dirty="0">
                <a:solidFill>
                  <a:schemeClr val="tx1"/>
                </a:solidFill>
                <a:latin typeface="STXinwei" panose="02010800040101010101" pitchFamily="2" charset="-122"/>
                <a:ea typeface="STXinwei" panose="02010800040101010101" pitchFamily="2" charset="-122"/>
                <a:hlinkClick r:id="rId3"/>
              </a:rPr>
              <a:t>structure</a:t>
            </a:r>
            <a:r>
              <a:rPr lang="zh-CN" altLang="en-US" sz="1050" dirty="0">
                <a:solidFill>
                  <a:schemeClr val="tx1"/>
                </a:solidFill>
                <a:latin typeface="STXinwei" panose="02010800040101010101" pitchFamily="2" charset="-122"/>
                <a:ea typeface="STXinwei" panose="02010800040101010101" pitchFamily="2" charset="-122"/>
              </a:rPr>
              <a:t>）</a:t>
            </a:r>
            <a:r>
              <a:rPr lang="zh-TW" altLang="en-US" sz="1050" dirty="0">
                <a:solidFill>
                  <a:schemeClr val="tx1"/>
                </a:solidFill>
                <a:latin typeface="STXinwei" panose="02010800040101010101" pitchFamily="2" charset="-122"/>
                <a:ea typeface="STXinwei" panose="02010800040101010101" pitchFamily="2" charset="-122"/>
              </a:rPr>
              <a:t>的语言逻辑，表述</a:t>
            </a:r>
            <a:r>
              <a:rPr lang="en-US" altLang="zh-TW" sz="1050" dirty="0">
                <a:solidFill>
                  <a:schemeClr val="tx1"/>
                </a:solidFill>
                <a:latin typeface="STXinwei" panose="02010800040101010101" pitchFamily="2" charset="-122"/>
                <a:ea typeface="STXinwei" panose="02010800040101010101" pitchFamily="2" charset="-122"/>
              </a:rPr>
              <a:t>(</a:t>
            </a:r>
            <a:r>
              <a:rPr lang="en-US" altLang="zh-CN" sz="1050" dirty="0">
                <a:solidFill>
                  <a:schemeClr val="tx1"/>
                </a:solidFill>
                <a:latin typeface="STXinwei" panose="02010800040101010101" pitchFamily="2" charset="-122"/>
                <a:ea typeface="STXinwei" panose="02010800040101010101" pitchFamily="2" charset="-122"/>
              </a:rPr>
              <a:t>Represent)</a:t>
            </a:r>
            <a:r>
              <a:rPr lang="zh-TW" altLang="en-US" sz="105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050" dirty="0">
                <a:latin typeface="STXinwei" panose="02010800040101010101" pitchFamily="2" charset="-122"/>
                <a:ea typeface="STXinwei" panose="02010800040101010101" pitchFamily="2" charset="-122"/>
              </a:rPr>
              <a:t>命名空间：为系统的参与对象</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Object)</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互动过程</a:t>
            </a:r>
            <a:r>
              <a:rPr lang="en-US" altLang="zh-TW" sz="1050" dirty="0">
                <a:latin typeface="STXinwei" panose="02010800040101010101" pitchFamily="2" charset="-122"/>
                <a:ea typeface="STXinwei" panose="02010800040101010101" pitchFamily="2" charset="-122"/>
              </a:rPr>
              <a:t>(</a:t>
            </a:r>
            <a:r>
              <a:rPr lang="en-US" altLang="zh-CN" sz="1050" dirty="0">
                <a:latin typeface="STXinwei" panose="02010800040101010101" pitchFamily="2" charset="-122"/>
                <a:ea typeface="STXinwei" panose="02010800040101010101" pitchFamily="2" charset="-122"/>
              </a:rPr>
              <a:t>Process) </a:t>
            </a:r>
            <a:r>
              <a:rPr lang="zh-TW" altLang="en-US" sz="1050" dirty="0">
                <a:latin typeface="STXinwei" panose="02010800040101010101" pitchFamily="2" charset="-122"/>
                <a:ea typeface="STXinwei" panose="02010800040101010101" pitchFamily="2" charset="-122"/>
              </a:rPr>
              <a:t>和网络结构（</a:t>
            </a:r>
            <a:r>
              <a:rPr lang="en-US" altLang="zh-CN" sz="1050" dirty="0">
                <a:latin typeface="STXinwei" panose="02010800040101010101" pitchFamily="2" charset="-122"/>
                <a:ea typeface="STXinwei" panose="02010800040101010101" pitchFamily="2" charset="-122"/>
              </a:rPr>
              <a:t>Network</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命名（赋予严谨的算元命名规则）</a:t>
            </a:r>
          </a:p>
          <a:p>
            <a:pPr lvl="1"/>
            <a:r>
              <a:rPr lang="zh-TW" altLang="en-US" sz="1050" dirty="0">
                <a:latin typeface="STXinwei" panose="02010800040101010101" pitchFamily="2" charset="-122"/>
                <a:ea typeface="STXinwei" panose="02010800040101010101" pitchFamily="2" charset="-122"/>
              </a:rPr>
              <a:t>可表函子：以三类代数算符，映射表达算元（</a:t>
            </a:r>
            <a:r>
              <a:rPr lang="en-US" altLang="zh-TW" sz="1050" dirty="0">
                <a:latin typeface="STXinwei" panose="02010800040101010101" pitchFamily="2" charset="-122"/>
                <a:ea typeface="STXinwei" panose="02010800040101010101" pitchFamily="2" charset="-122"/>
              </a:rPr>
              <a:t> &lt;P,B,C&gt; </a:t>
            </a:r>
            <a:r>
              <a:rPr lang="en-US" altLang="zh-CN" sz="1050" dirty="0">
                <a:latin typeface="STXinwei" panose="02010800040101010101" pitchFamily="2" charset="-122"/>
                <a:ea typeface="STXinwei" panose="02010800040101010101" pitchFamily="2" charset="-122"/>
              </a:rPr>
              <a:t>operand</a:t>
            </a:r>
            <a:r>
              <a:rPr lang="zh-CN" altLang="en-US"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之间的</a:t>
            </a:r>
            <a:r>
              <a:rPr lang="zh-TW" altLang="en-US" sz="1050" dirty="0">
                <a:solidFill>
                  <a:srgbClr val="FF0000"/>
                </a:solidFill>
                <a:latin typeface="STXinwei" panose="02010800040101010101" pitchFamily="2" charset="-122"/>
                <a:ea typeface="STXinwei" panose="02010800040101010101" pitchFamily="2" charset="-122"/>
              </a:rPr>
              <a:t>多层次</a:t>
            </a:r>
            <a:r>
              <a:rPr lang="zh-TW" altLang="en-US" sz="1050" dirty="0">
                <a:latin typeface="STXinwei" panose="02010800040101010101" pitchFamily="2" charset="-122"/>
                <a:ea typeface="STXinwei" panose="02010800040101010101" pitchFamily="2" charset="-122"/>
              </a:rPr>
              <a:t>交互关系，从而以算元的</a:t>
            </a:r>
            <a:r>
              <a:rPr lang="zh-TW" altLang="en-US" sz="1050" dirty="0">
                <a:solidFill>
                  <a:srgbClr val="FF0000"/>
                </a:solidFill>
                <a:latin typeface="STXinwei" panose="02010800040101010101" pitchFamily="2" charset="-122"/>
                <a:ea typeface="STXinwei" panose="02010800040101010101" pitchFamily="2" charset="-122"/>
              </a:rPr>
              <a:t>集合</a:t>
            </a:r>
            <a:r>
              <a:rPr lang="zh-TW" altLang="en-US" sz="1050" dirty="0">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309450" y="1749810"/>
          <a:ext cx="8630538" cy="1486807"/>
        </p:xfrm>
        <a:graphic>
          <a:graphicData uri="http://schemas.openxmlformats.org/drawingml/2006/table">
            <a:tbl>
              <a:tblPr firstRow="1" bandRow="1">
                <a:tableStyleId>{F2DE63D5-997A-4646-A377-4702673A728D}</a:tableStyleId>
              </a:tblPr>
              <a:tblGrid>
                <a:gridCol w="2876846">
                  <a:extLst>
                    <a:ext uri="{9D8B030D-6E8A-4147-A177-3AD203B41FA5}">
                      <a16:colId xmlns:a16="http://schemas.microsoft.com/office/drawing/2014/main" val="4030602281"/>
                    </a:ext>
                  </a:extLst>
                </a:gridCol>
                <a:gridCol w="2876846">
                  <a:extLst>
                    <a:ext uri="{9D8B030D-6E8A-4147-A177-3AD203B41FA5}">
                      <a16:colId xmlns:a16="http://schemas.microsoft.com/office/drawing/2014/main" val="1179404190"/>
                    </a:ext>
                  </a:extLst>
                </a:gridCol>
                <a:gridCol w="2876846">
                  <a:extLst>
                    <a:ext uri="{9D8B030D-6E8A-4147-A177-3AD203B41FA5}">
                      <a16:colId xmlns:a16="http://schemas.microsoft.com/office/drawing/2014/main" val="3956295123"/>
                    </a:ext>
                  </a:extLst>
                </a:gridCol>
              </a:tblGrid>
              <a:tr h="274213">
                <a:tc>
                  <a:txBody>
                    <a:bodyPr/>
                    <a:lstStyle/>
                    <a:p>
                      <a:pPr algn="ctr"/>
                      <a:r>
                        <a:rPr lang="en-TW" sz="1300" dirty="0">
                          <a:solidFill>
                            <a:schemeClr val="tx1"/>
                          </a:solidFill>
                          <a:latin typeface="STXinwei" panose="02010800040101010101" pitchFamily="2" charset="-122"/>
                          <a:ea typeface="STXinwei" panose="02010800040101010101" pitchFamily="2" charset="-122"/>
                        </a:rPr>
                        <a:t>代数域</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算元集</a:t>
                      </a:r>
                    </a:p>
                  </a:txBody>
                  <a:tcPr marL="68553" marR="68553" marT="34277" marB="34277"/>
                </a:tc>
                <a:tc>
                  <a:txBody>
                    <a:bodyPr/>
                    <a:lstStyle/>
                    <a:p>
                      <a:pPr algn="ctr"/>
                      <a:r>
                        <a:rPr lang="en-TW" sz="1300" dirty="0">
                          <a:solidFill>
                            <a:schemeClr val="tx1"/>
                          </a:solidFill>
                          <a:latin typeface="STXinwei" panose="02010800040101010101" pitchFamily="2" charset="-122"/>
                          <a:ea typeface="STXinwei" panose="02010800040101010101" pitchFamily="2" charset="-122"/>
                        </a:rPr>
                        <a:t>算符集</a:t>
                      </a:r>
                    </a:p>
                  </a:txBody>
                  <a:tcPr marL="68553" marR="68553" marT="34277" marB="34277"/>
                </a:tc>
                <a:extLst>
                  <a:ext uri="{0D108BD9-81ED-4DB2-BD59-A6C34878D82A}">
                    <a16:rowId xmlns:a16="http://schemas.microsoft.com/office/drawing/2014/main" val="1025937422"/>
                  </a:ext>
                </a:extLst>
              </a:tr>
              <a:tr h="251362">
                <a:tc>
                  <a:txBody>
                    <a:bodyPr/>
                    <a:lstStyle/>
                    <a:p>
                      <a:pPr algn="ctr"/>
                      <a:r>
                        <a:rPr lang="en-TW" sz="1200" dirty="0">
                          <a:latin typeface="STXinwei" panose="02010800040101010101" pitchFamily="2" charset="-122"/>
                          <a:ea typeface="STXinwei" panose="02010800040101010101" pitchFamily="2" charset="-122"/>
                        </a:rPr>
                        <a:t>系统代数</a:t>
                      </a:r>
                      <a:r>
                        <a:rPr lang="zh-CN" altLang="en-US"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 P, B, C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a:t>
                      </a:r>
                      <a:r>
                        <a:rPr lang="zh-CN" altLang="en-US" sz="1200" dirty="0">
                          <a:latin typeface="STXinwei" panose="02010800040101010101" pitchFamily="2" charset="-122"/>
                          <a:ea typeface="STXinwei" panose="02010800040101010101" pitchFamily="2" charset="-122"/>
                        </a:rPr>
                        <a:t>编码</a:t>
                      </a:r>
                      <a:r>
                        <a:rPr lang="en-US" altLang="zh-CN"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encd</a:t>
                      </a:r>
                      <a:r>
                        <a:rPr lang="en-US" altLang="zh-CN" sz="1200" dirty="0">
                          <a:latin typeface="STXinwei" panose="02010800040101010101" pitchFamily="2" charset="-122"/>
                          <a:ea typeface="STXinwei" panose="02010800040101010101" pitchFamily="2" charset="-122"/>
                        </a:rPr>
                        <a:t>),</a:t>
                      </a:r>
                      <a:r>
                        <a:rPr lang="zh-CN" altLang="en-US" sz="1200" dirty="0">
                          <a:latin typeface="STXinwei" panose="02010800040101010101" pitchFamily="2" charset="-122"/>
                          <a:ea typeface="STXinwei" panose="02010800040101010101" pitchFamily="2" charset="-122"/>
                        </a:rPr>
                        <a:t> 枚举</a:t>
                      </a:r>
                      <a:r>
                        <a:rPr lang="en-US" altLang="zh-CN" sz="1200" dirty="0">
                          <a:latin typeface="STXinwei" panose="02010800040101010101" pitchFamily="2" charset="-122"/>
                          <a:ea typeface="STXinwei" panose="02010800040101010101" pitchFamily="2" charset="-122"/>
                        </a:rPr>
                        <a:t>(</a:t>
                      </a:r>
                      <a:r>
                        <a:rPr lang="en-US" altLang="zh-CN" sz="1200" dirty="0" err="1">
                          <a:latin typeface="STXinwei" panose="02010800040101010101" pitchFamily="2" charset="-122"/>
                          <a:ea typeface="STXinwei" panose="02010800040101010101" pitchFamily="2" charset="-122"/>
                        </a:rPr>
                        <a:t>enum</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评估</a:t>
                      </a:r>
                      <a:r>
                        <a:rPr lang="en-US" altLang="zh-CN" sz="1200" dirty="0">
                          <a:latin typeface="STXinwei" panose="02010800040101010101" pitchFamily="2" charset="-122"/>
                          <a:ea typeface="STXinwei" panose="02010800040101010101" pitchFamily="2" charset="-122"/>
                        </a:rPr>
                        <a:t>(eval)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3584024167"/>
                  </a:ext>
                </a:extLst>
              </a:tr>
              <a:tr h="354863">
                <a:tc>
                  <a:txBody>
                    <a:bodyPr/>
                    <a:lstStyle/>
                    <a:p>
                      <a:pPr algn="ctr"/>
                      <a:r>
                        <a:rPr lang="en-TW" sz="1200" dirty="0">
                          <a:latin typeface="STXinwei" panose="02010800040101010101" pitchFamily="2" charset="-122"/>
                          <a:ea typeface="STXinwei" panose="02010800040101010101" pitchFamily="2" charset="-122"/>
                        </a:rPr>
                        <a:t>特性域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Properties, P</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{&lt;key, value&gt;*} (</a:t>
                      </a:r>
                      <a:r>
                        <a:rPr lang="zh-CN" altLang="en-TW" sz="1200" dirty="0">
                          <a:latin typeface="STXinwei" panose="02010800040101010101" pitchFamily="2" charset="-122"/>
                          <a:ea typeface="STXinwei" panose="02010800040101010101" pitchFamily="2" charset="-122"/>
                        </a:rPr>
                        <a:t>键值对</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merge, substitute,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 delete &gt;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657420624"/>
                  </a:ext>
                </a:extLst>
              </a:tr>
              <a:tr h="354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条件域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Boolean Cond, B</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假设</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断言</a:t>
                      </a:r>
                      <a:r>
                        <a:rPr lang="en-US" altLang="zh-CN" sz="1200" dirty="0">
                          <a:latin typeface="STXinwei" panose="02010800040101010101" pitchFamily="2" charset="-122"/>
                          <a:ea typeface="STXinwei" panose="02010800040101010101" pitchFamily="2" charset="-122"/>
                        </a:rPr>
                        <a:t>} (</a:t>
                      </a:r>
                      <a:r>
                        <a:rPr lang="zh-CN" altLang="en-US" sz="1200" dirty="0">
                          <a:latin typeface="STXinwei" panose="02010800040101010101" pitchFamily="2" charset="-122"/>
                          <a:ea typeface="STXinwei" panose="02010800040101010101" pitchFamily="2" charset="-122"/>
                        </a:rPr>
                        <a:t>布尔表达式</a:t>
                      </a:r>
                      <a:r>
                        <a:rPr lang="en-US" altLang="zh-CN"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and, or, negate, </a:t>
                      </a:r>
                      <a:r>
                        <a:rPr lang="en-US" altLang="zh-CN" sz="1200" dirty="0" err="1">
                          <a:latin typeface="STXinwei" panose="02010800040101010101" pitchFamily="2" charset="-122"/>
                          <a:ea typeface="STXinwei" panose="02010800040101010101" pitchFamily="2" charset="-122"/>
                        </a:rPr>
                        <a:t>interp</a:t>
                      </a:r>
                      <a:r>
                        <a:rPr lang="en-US" altLang="zh-CN" sz="1200" dirty="0">
                          <a:latin typeface="STXinwei" panose="02010800040101010101" pitchFamily="2" charset="-122"/>
                          <a:ea typeface="STXinwei" panose="02010800040101010101" pitchFamily="2" charset="-122"/>
                        </a:rPr>
                        <a: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470472597"/>
                  </a:ext>
                </a:extLst>
              </a:tr>
              <a:tr h="2513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200" dirty="0">
                          <a:latin typeface="STXinwei" panose="02010800040101010101" pitchFamily="2" charset="-122"/>
                          <a:ea typeface="STXinwei" panose="02010800040101010101" pitchFamily="2" charset="-122"/>
                        </a:rPr>
                        <a:t>复合域</a:t>
                      </a:r>
                      <a:r>
                        <a:rPr lang="zh-CN" altLang="en-US" sz="1200" dirty="0">
                          <a:latin typeface="STXinwei" panose="02010800040101010101" pitchFamily="2" charset="-122"/>
                          <a:ea typeface="STXinwei" panose="02010800040101010101" pitchFamily="2" charset="-122"/>
                        </a:rPr>
                        <a:t> （</a:t>
                      </a:r>
                      <a:r>
                        <a:rPr lang="en-US" altLang="zh-CN" sz="1200" dirty="0">
                          <a:latin typeface="STXinwei" panose="02010800040101010101" pitchFamily="2" charset="-122"/>
                          <a:ea typeface="STXinwei" panose="02010800040101010101" pitchFamily="2" charset="-122"/>
                        </a:rPr>
                        <a:t>Composition, C</a:t>
                      </a:r>
                      <a:r>
                        <a:rPr lang="zh-CN" alt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algn="ctr"/>
                      <a:r>
                        <a:rPr lang="en-US" altLang="zh-CN" sz="1200" dirty="0">
                          <a:latin typeface="STXinwei" panose="02010800040101010101" pitchFamily="2" charset="-122"/>
                          <a:ea typeface="STXinwei" panose="02010800040101010101" pitchFamily="2" charset="-122"/>
                        </a:rPr>
                        <a:t>&lt;{Obj},{Proc} ,{pre},{post} &gt;</a:t>
                      </a:r>
                      <a:endParaRPr lang="en-TW" sz="1200" dirty="0">
                        <a:latin typeface="STXinwei" panose="02010800040101010101" pitchFamily="2" charset="-122"/>
                        <a:ea typeface="STXinwei" panose="02010800040101010101" pitchFamily="2" charset="-122"/>
                      </a:endParaRPr>
                    </a:p>
                  </a:txBody>
                  <a:tcPr marL="68553" marR="68553" marT="34277" marB="34277"/>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STXinwei" panose="02010800040101010101" pitchFamily="2" charset="-122"/>
                          <a:ea typeface="STXinwei" panose="02010800040101010101" pitchFamily="2" charset="-122"/>
                        </a:rPr>
                        <a:t>&lt; union, subtract&gt;</a:t>
                      </a:r>
                      <a:endParaRPr lang="en-TW" sz="1200" dirty="0">
                        <a:latin typeface="STXinwei" panose="02010800040101010101" pitchFamily="2" charset="-122"/>
                        <a:ea typeface="STXinwei" panose="02010800040101010101" pitchFamily="2" charset="-122"/>
                      </a:endParaRPr>
                    </a:p>
                  </a:txBody>
                  <a:tcPr marL="68553" marR="68553" marT="34277" marB="34277"/>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“Named” Property Domain Specification</a:t>
            </a:r>
            <a:r>
              <a:rPr lang="zh-CN" altLang="en-US" sz="1799" dirty="0">
                <a:latin typeface="STXinwei" panose="02010800040101010101" pitchFamily="2" charset="-122"/>
                <a:ea typeface="STXinwei" panose="02010800040101010101" pitchFamily="2" charset="-122"/>
              </a:rPr>
              <a:t>： 键值域的代数化运算规则</a:t>
            </a:r>
            <a:endParaRPr sz="1799"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532" y="1865578"/>
            <a:ext cx="4717656" cy="1747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4572000" y="2656190"/>
            <a:ext cx="3970374" cy="1532926"/>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5428915" y="801568"/>
            <a:ext cx="3113459" cy="1456756"/>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415804" y="4341932"/>
            <a:ext cx="8019343" cy="646074"/>
          </a:xfrm>
          <a:prstGeom prst="rect">
            <a:avLst/>
          </a:prstGeom>
        </p:spPr>
        <p:txBody>
          <a:bodyPr wrap="square">
            <a:spAutoFit/>
          </a:bodyPr>
          <a:lstStyle/>
          <a:p>
            <a:pPr algn="ctr"/>
            <a:r>
              <a:rPr lang="en-TW" sz="1799" dirty="0">
                <a:latin typeface="STXinwei" panose="02010800040101010101" pitchFamily="2" charset="-122"/>
                <a:ea typeface="STXinwei" panose="02010800040101010101" pitchFamily="2" charset="-122"/>
              </a:rPr>
              <a:t>根据Lambda Calculus的代数赋值等特性</a:t>
            </a:r>
            <a:r>
              <a:rPr lang="zh-CN" altLang="en-US" sz="1799" dirty="0">
                <a:latin typeface="STXinwei" panose="02010800040101010101" pitchFamily="2" charset="-122"/>
                <a:ea typeface="STXinwei" panose="02010800040101010101" pitchFamily="2" charset="-122"/>
              </a:rPr>
              <a:t>，</a:t>
            </a:r>
            <a:r>
              <a:rPr lang="en-TW" sz="1799" dirty="0">
                <a:latin typeface="STXinwei" panose="02010800040101010101" pitchFamily="2" charset="-122"/>
                <a:ea typeface="STXinwei" panose="02010800040101010101" pitchFamily="2" charset="-122"/>
              </a:rPr>
              <a:t>所有函数调用</a:t>
            </a:r>
            <a:r>
              <a:rPr lang="zh-CN" altLang="en-US" sz="1799" dirty="0">
                <a:latin typeface="STXinwei" panose="02010800040101010101" pitchFamily="2" charset="-122"/>
                <a:ea typeface="STXinwei" panose="02010800040101010101" pitchFamily="2" charset="-122"/>
              </a:rPr>
              <a:t>、方程式简化、算术式的赋值运算，均可用以上的</a:t>
            </a:r>
            <a:r>
              <a:rPr lang="en-US" altLang="zh-CN" sz="1799" dirty="0">
                <a:latin typeface="STXinwei" panose="02010800040101010101" pitchFamily="2" charset="-122"/>
                <a:ea typeface="STXinwei" panose="02010800040101010101" pitchFamily="2" charset="-122"/>
              </a:rPr>
              <a:t>Rewrite Rules </a:t>
            </a:r>
            <a:r>
              <a:rPr lang="zh-CN" altLang="en-US" sz="1799" dirty="0">
                <a:latin typeface="STXinwei" panose="02010800040101010101" pitchFamily="2" charset="-122"/>
                <a:ea typeface="STXinwei" panose="02010800040101010101" pitchFamily="2" charset="-122"/>
              </a:rPr>
              <a:t>完成</a:t>
            </a:r>
            <a:endParaRPr lang="en-TW"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415805" y="801569"/>
            <a:ext cx="5013111"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050" dirty="0">
                <a:solidFill>
                  <a:schemeClr val="tx1"/>
                </a:solidFill>
                <a:latin typeface="STXinwei" panose="02010800040101010101" pitchFamily="2" charset="-122"/>
                <a:ea typeface="STXinwei" panose="02010800040101010101" pitchFamily="2" charset="-122"/>
              </a:rPr>
              <a:t>Property Domain</a:t>
            </a:r>
            <a:r>
              <a:rPr lang="zh-TW" altLang="en-US" sz="1050" dirty="0">
                <a:solidFill>
                  <a:schemeClr val="tx1"/>
                </a:solidFill>
                <a:latin typeface="STXinwei" panose="02010800040101010101" pitchFamily="2" charset="-122"/>
                <a:ea typeface="STXinwei" panose="02010800040101010101" pitchFamily="2" charset="-122"/>
              </a:rPr>
              <a:t>： 令 </a:t>
            </a:r>
            <a:r>
              <a:rPr lang="en-US" altLang="zh-TW" sz="1050" dirty="0">
                <a:solidFill>
                  <a:schemeClr val="tx1"/>
                </a:solidFill>
                <a:latin typeface="STXinwei" panose="02010800040101010101" pitchFamily="2" charset="-122"/>
                <a:ea typeface="STXinwei" panose="02010800040101010101" pitchFamily="2" charset="-122"/>
              </a:rPr>
              <a:t>P</a:t>
            </a:r>
            <a:r>
              <a:rPr lang="zh-TW" altLang="en-US" sz="1050" dirty="0">
                <a:solidFill>
                  <a:schemeClr val="tx1"/>
                </a:solidFill>
                <a:latin typeface="STXinwei" panose="02010800040101010101" pitchFamily="2" charset="-122"/>
                <a:ea typeface="STXinwei" panose="02010800040101010101" pitchFamily="2" charset="-122"/>
              </a:rPr>
              <a:t>为满足</a:t>
            </a:r>
            <a:r>
              <a:rPr lang="en-US" altLang="zh-TW" sz="1050" dirty="0">
                <a:solidFill>
                  <a:schemeClr val="tx1"/>
                </a:solidFill>
                <a:latin typeface="STXinwei" panose="02010800040101010101" pitchFamily="2" charset="-122"/>
                <a:ea typeface="STXinwei" panose="02010800040101010101" pitchFamily="2" charset="-122"/>
              </a:rPr>
              <a:t>Backus-Naur Form </a:t>
            </a:r>
            <a:r>
              <a:rPr lang="zh-TW" altLang="en-US" sz="1050" dirty="0">
                <a:solidFill>
                  <a:schemeClr val="tx1"/>
                </a:solidFill>
                <a:latin typeface="STXinwei" panose="02010800040101010101" pitchFamily="2" charset="-122"/>
                <a:ea typeface="STXinwei" panose="02010800040101010101" pitchFamily="2" charset="-122"/>
              </a:rPr>
              <a:t>的键值对（</a:t>
            </a:r>
            <a:r>
              <a:rPr lang="en-US" altLang="zh-TW" sz="1050" dirty="0">
                <a:solidFill>
                  <a:schemeClr val="tx1"/>
                </a:solidFill>
                <a:latin typeface="STXinwei" panose="02010800040101010101" pitchFamily="2" charset="-122"/>
                <a:ea typeface="STXinwei" panose="02010800040101010101" pitchFamily="2" charset="-122"/>
              </a:rPr>
              <a:t>Key-Value Pairs)</a:t>
            </a:r>
          </a:p>
          <a:p>
            <a:pPr lvl="1"/>
            <a:r>
              <a:rPr lang="zh-TW" altLang="en-US" sz="1050" dirty="0">
                <a:latin typeface="STXinwei" panose="02010800040101010101" pitchFamily="2" charset="-122"/>
                <a:ea typeface="STXinwei" panose="02010800040101010101" pitchFamily="2" charset="-122"/>
              </a:rPr>
              <a:t>命名空间：</a:t>
            </a:r>
            <a:r>
              <a:rPr lang="en-US" altLang="zh-TW" sz="1050" dirty="0">
                <a:latin typeface="STXinwei" panose="02010800040101010101" pitchFamily="2" charset="-122"/>
                <a:ea typeface="STXinwei" panose="02010800040101010101" pitchFamily="2" charset="-122"/>
              </a:rPr>
              <a:t>PROP, EXPR, VAR, … </a:t>
            </a:r>
            <a:r>
              <a:rPr lang="zh-TW" altLang="en-US" sz="1050" dirty="0">
                <a:latin typeface="STXinwei" panose="02010800040101010101" pitchFamily="2" charset="-122"/>
                <a:ea typeface="STXinwei" panose="02010800040101010101" pitchFamily="2" charset="-122"/>
              </a:rPr>
              <a:t>为保留字</a:t>
            </a:r>
            <a:endParaRPr lang="en-US" altLang="zh-TW" sz="105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运算规则：</a:t>
            </a:r>
            <a:r>
              <a:rPr lang="en-US" altLang="zh-TW" sz="1050" dirty="0">
                <a:latin typeface="STXinwei" panose="02010800040101010101" pitchFamily="2" charset="-122"/>
                <a:ea typeface="STXinwei" panose="02010800040101010101" pitchFamily="2" charset="-122"/>
              </a:rPr>
              <a:t>merge, substitute, delete, </a:t>
            </a:r>
            <a:r>
              <a:rPr lang="en-US" altLang="zh-TW" sz="1050" dirty="0" err="1">
                <a:latin typeface="STXinwei" panose="02010800040101010101" pitchFamily="2" charset="-122"/>
                <a:ea typeface="STXinwei" panose="02010800040101010101" pitchFamily="2" charset="-122"/>
              </a:rPr>
              <a:t>interp</a:t>
            </a:r>
            <a:r>
              <a:rPr lang="en-US" altLang="zh-TW" sz="1050" dirty="0">
                <a:latin typeface="STXinwei" panose="02010800040101010101" pitchFamily="2" charset="-122"/>
                <a:ea typeface="STXinwei" panose="02010800040101010101" pitchFamily="2" charset="-122"/>
              </a:rPr>
              <a:t> </a:t>
            </a:r>
            <a:r>
              <a:rPr lang="zh-TW" altLang="en-US" sz="1050" dirty="0">
                <a:latin typeface="STXinwei" panose="02010800040101010101" pitchFamily="2" charset="-122"/>
                <a:ea typeface="STXinwei" panose="02010800040101010101" pitchFamily="2" charset="-122"/>
              </a:rPr>
              <a:t>为算符。</a:t>
            </a:r>
          </a:p>
          <a:p>
            <a:endParaRPr lang="zh-TW" altLang="en-US" sz="105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599841" y="1725547"/>
            <a:ext cx="771224" cy="2003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11" name="Rectangle 10">
            <a:extLst>
              <a:ext uri="{FF2B5EF4-FFF2-40B4-BE49-F238E27FC236}">
                <a16:creationId xmlns:a16="http://schemas.microsoft.com/office/drawing/2014/main" id="{D3BD4665-E6FE-714F-8AD5-459DD9C0EFB6}"/>
              </a:ext>
            </a:extLst>
          </p:cNvPr>
          <p:cNvSpPr/>
          <p:nvPr/>
        </p:nvSpPr>
        <p:spPr>
          <a:xfrm>
            <a:off x="386873" y="3775633"/>
            <a:ext cx="1197159" cy="276999"/>
          </a:xfrm>
          <a:prstGeom prst="rect">
            <a:avLst/>
          </a:prstGeom>
        </p:spPr>
        <p:txBody>
          <a:bodyPr wrap="square">
            <a:spAutoFit/>
          </a:bodyPr>
          <a:lstStyle/>
          <a:p>
            <a:pPr algn="ctr"/>
            <a:r>
              <a:rPr lang="en-TW" sz="12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1613045" y="1725547"/>
            <a:ext cx="2958956" cy="2003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13" name="Rectangle 12">
            <a:extLst>
              <a:ext uri="{FF2B5EF4-FFF2-40B4-BE49-F238E27FC236}">
                <a16:creationId xmlns:a16="http://schemas.microsoft.com/office/drawing/2014/main" id="{5469E2F0-7F0D-8A41-98C4-D941BDDF4E78}"/>
              </a:ext>
            </a:extLst>
          </p:cNvPr>
          <p:cNvSpPr/>
          <p:nvPr/>
        </p:nvSpPr>
        <p:spPr>
          <a:xfrm>
            <a:off x="1613045" y="3775633"/>
            <a:ext cx="3113458" cy="276999"/>
          </a:xfrm>
          <a:prstGeom prst="rect">
            <a:avLst/>
          </a:prstGeom>
        </p:spPr>
        <p:txBody>
          <a:bodyPr wrap="square">
            <a:spAutoFit/>
          </a:bodyPr>
          <a:lstStyle/>
          <a:p>
            <a:pPr algn="ctr"/>
            <a:r>
              <a:rPr lang="en-US" altLang="zh-CN" sz="1200" dirty="0">
                <a:solidFill>
                  <a:srgbClr val="FF0000"/>
                </a:solidFill>
                <a:latin typeface="STXinwei" panose="02010800040101010101" pitchFamily="2" charset="-122"/>
                <a:ea typeface="STXinwei" panose="02010800040101010101" pitchFamily="2" charset="-122"/>
              </a:rPr>
              <a:t>Value=</a:t>
            </a:r>
            <a:r>
              <a:rPr lang="zh-CN" altLang="en-TW" sz="1200" dirty="0">
                <a:solidFill>
                  <a:srgbClr val="FF0000"/>
                </a:solidFill>
                <a:latin typeface="STXinwei" panose="02010800040101010101" pitchFamily="2" charset="-122"/>
                <a:ea typeface="STXinwei" panose="02010800040101010101" pitchFamily="2" charset="-122"/>
              </a:rPr>
              <a:t>运算</a:t>
            </a:r>
            <a:r>
              <a:rPr lang="zh-CN" altLang="en-US" sz="1200" dirty="0">
                <a:solidFill>
                  <a:srgbClr val="FF0000"/>
                </a:solidFill>
                <a:latin typeface="STXinwei" panose="02010800040101010101" pitchFamily="2" charset="-122"/>
                <a:ea typeface="STXinwei" panose="02010800040101010101" pitchFamily="2" charset="-122"/>
              </a:rPr>
              <a:t>规则（</a:t>
            </a:r>
            <a:r>
              <a:rPr lang="en-US" altLang="zh-CN" sz="1200" dirty="0">
                <a:solidFill>
                  <a:srgbClr val="FF0000"/>
                </a:solidFill>
                <a:latin typeface="STXinwei" panose="02010800040101010101" pitchFamily="2" charset="-122"/>
                <a:ea typeface="STXinwei" panose="02010800040101010101" pitchFamily="2" charset="-122"/>
              </a:rPr>
              <a:t>Rewrite rules)</a:t>
            </a:r>
            <a:endParaRPr lang="en-TW" sz="12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24003" y="4029449"/>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160909" y="4029449"/>
            <a:ext cx="1531188"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Glossary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sz="1600" dirty="0"/>
              <a:t>Ideas related to Knowledge Representation (week 6):</a:t>
            </a:r>
          </a:p>
          <a:p>
            <a:pPr lvl="1"/>
            <a:r>
              <a:rPr lang="en-US" sz="1200" dirty="0"/>
              <a:t>Partially Ordered Set (POS), Lattice, Initial and Terminal Objects, Limits, Co-limits.</a:t>
            </a:r>
          </a:p>
          <a:p>
            <a:pPr lvl="1"/>
            <a:r>
              <a:rPr lang="en-US" sz="1200" dirty="0"/>
              <a:t>Functors as Maps, Functors as Containers, Kan Extensions as Categories of Concepts</a:t>
            </a:r>
          </a:p>
          <a:p>
            <a:pPr lvl="1"/>
            <a:r>
              <a:rPr lang="en-US" sz="1200" dirty="0"/>
              <a:t>Static Analysis: Automatically discover properties for all possible paths of program execution</a:t>
            </a:r>
          </a:p>
          <a:p>
            <a:pPr lvl="1"/>
            <a:endParaRPr lang="en-US" sz="1200" dirty="0"/>
          </a:p>
          <a:p>
            <a:r>
              <a:rPr lang="en-US" sz="1600" dirty="0"/>
              <a:t>Terms to explain this week:</a:t>
            </a:r>
          </a:p>
          <a:p>
            <a:pPr lvl="1"/>
            <a:r>
              <a:rPr lang="en-US" sz="1200" dirty="0"/>
              <a:t>Recursive Functions: the source of complexity</a:t>
            </a:r>
          </a:p>
          <a:p>
            <a:pPr lvl="1"/>
            <a:r>
              <a:rPr lang="en-US" sz="1200" dirty="0"/>
              <a:t>Primitive Recursion: the ultimate standard for name management</a:t>
            </a:r>
          </a:p>
          <a:p>
            <a:pPr lvl="1"/>
            <a:r>
              <a:rPr lang="en-US" sz="1200" dirty="0"/>
              <a:t>Head and Tail Recursion</a:t>
            </a:r>
            <a:r>
              <a:rPr lang="en-US" altLang="zh-CN" sz="1200" dirty="0"/>
              <a:t>: </a:t>
            </a:r>
            <a:r>
              <a:rPr lang="en-US" sz="1200" dirty="0"/>
              <a:t>Trade offs between space and time</a:t>
            </a:r>
          </a:p>
          <a:p>
            <a:endParaRPr lang="en-US" sz="1600"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3086229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3622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40</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38002" y="840213"/>
            <a:ext cx="4506739" cy="1843309"/>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313365" y="1669525"/>
            <a:ext cx="3937361" cy="2159522"/>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940734" y="3901335"/>
            <a:ext cx="2162772" cy="415498"/>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每一个”Token”(令牌)</a:t>
            </a:r>
            <a:r>
              <a:rPr lang="zh-CN" altLang="en-US" sz="1050" dirty="0">
                <a:latin typeface="STXinwei" panose="02010800040101010101" pitchFamily="2" charset="-122"/>
                <a:ea typeface="STXinwei" panose="02010800040101010101" pitchFamily="2" charset="-122"/>
              </a:rPr>
              <a:t> </a:t>
            </a:r>
            <a:r>
              <a:rPr lang="zh-CN" altLang="en-TW" sz="1050" dirty="0">
                <a:latin typeface="STXinwei" panose="02010800040101010101" pitchFamily="2" charset="-122"/>
                <a:ea typeface="STXinwei" panose="02010800040101010101" pitchFamily="2" charset="-122"/>
              </a:rPr>
              <a:t>都是</a:t>
            </a:r>
            <a:r>
              <a:rPr lang="zh-CN" altLang="en-US" sz="1050" dirty="0">
                <a:latin typeface="STXinwei" panose="02010800040101010101" pitchFamily="2" charset="-122"/>
                <a:ea typeface="STXinwei" panose="02010800040101010101" pitchFamily="2" charset="-122"/>
              </a:rPr>
              <a:t>包含</a:t>
            </a:r>
            <a:endParaRPr lang="en-US" altLang="zh-CN" sz="1050" dirty="0">
              <a:latin typeface="STXinwei" panose="02010800040101010101" pitchFamily="2" charset="-122"/>
              <a:ea typeface="STXinwei" panose="02010800040101010101" pitchFamily="2" charset="-122"/>
            </a:endParaRPr>
          </a:p>
          <a:p>
            <a:r>
              <a:rPr lang="en-US" altLang="zh-CN" sz="1050" dirty="0">
                <a:latin typeface="STXinwei" panose="02010800040101010101" pitchFamily="2" charset="-122"/>
                <a:ea typeface="STXinwei" panose="02010800040101010101" pitchFamily="2" charset="-122"/>
              </a:rPr>
              <a:t>《P, B, C》</a:t>
            </a:r>
            <a:r>
              <a:rPr lang="zh-CN" altLang="en-US" sz="1050" dirty="0">
                <a:latin typeface="STXinwei" panose="02010800040101010101" pitchFamily="2" charset="-122"/>
                <a:ea typeface="STXinwei" panose="02010800040101010101" pitchFamily="2" charset="-122"/>
              </a:rPr>
              <a:t>三笔信息的数据结构</a:t>
            </a:r>
            <a:endParaRPr lang="en-TW" sz="105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5043021" y="4091348"/>
            <a:ext cx="3068710" cy="738664"/>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系统方案</a:t>
            </a:r>
            <a:r>
              <a:rPr lang="en-TW" sz="1050" dirty="0">
                <a:latin typeface="STXinwei" panose="02010800040101010101" pitchFamily="2" charset="-122"/>
                <a:ea typeface="STXinwei" panose="02010800040101010101" pitchFamily="2" charset="-122"/>
              </a:rPr>
              <a:t>的生成可根据</a:t>
            </a:r>
          </a:p>
          <a:p>
            <a:pPr algn="ctr"/>
            <a:r>
              <a:rPr lang="zh-CN" altLang="en-US" sz="1050" dirty="0">
                <a:latin typeface="STXinwei" panose="02010800040101010101" pitchFamily="2" charset="-122"/>
                <a:ea typeface="STXinwei" panose="02010800040101010101" pitchFamily="2" charset="-122"/>
              </a:rPr>
              <a:t>“假设”与“断言”的条件</a:t>
            </a:r>
            <a:endParaRPr lang="en-US" altLang="zh-CN" sz="1050" dirty="0">
              <a:latin typeface="STXinwei" panose="02010800040101010101" pitchFamily="2" charset="-122"/>
              <a:ea typeface="STXinwei" panose="02010800040101010101" pitchFamily="2" charset="-122"/>
            </a:endParaRPr>
          </a:p>
          <a:p>
            <a:pPr algn="ctr"/>
            <a:r>
              <a:rPr lang="zh-CN" altLang="en-US" sz="1050" dirty="0">
                <a:latin typeface="STXinwei" panose="02010800040101010101" pitchFamily="2" charset="-122"/>
                <a:ea typeface="STXinwei" panose="02010800040101010101" pitchFamily="2" charset="-122"/>
              </a:rPr>
              <a:t>让令牌根据范畴论与</a:t>
            </a:r>
            <a:r>
              <a:rPr lang="en-TW" sz="1050" dirty="0">
                <a:latin typeface="STXinwei" panose="02010800040101010101" pitchFamily="2" charset="-122"/>
                <a:ea typeface="STXinwei" panose="02010800040101010101" pitchFamily="2" charset="-122"/>
              </a:rPr>
              <a:t>计数组合学</a:t>
            </a:r>
          </a:p>
          <a:p>
            <a:pPr algn="ctr"/>
            <a:r>
              <a:rPr lang="en-TW" sz="1050" dirty="0">
                <a:latin typeface="STXinwei" panose="02010800040101010101" pitchFamily="2" charset="-122"/>
                <a:ea typeface="STXinwei" panose="02010800040101010101" pitchFamily="2" charset="-122"/>
              </a:rPr>
              <a:t>的规则</a:t>
            </a:r>
            <a:r>
              <a:rPr lang="zh-CN" altLang="en-US" sz="1050" dirty="0">
                <a:latin typeface="STXinwei" panose="02010800040101010101" pitchFamily="2" charset="-122"/>
                <a:ea typeface="STXinwei" panose="02010800040101010101" pitchFamily="2" charset="-122"/>
              </a:rPr>
              <a:t>，估算方案类型的总量</a:t>
            </a:r>
            <a:endParaRPr lang="en-TW" sz="1050" dirty="0"/>
          </a:p>
        </p:txBody>
      </p:sp>
      <p:sp>
        <p:nvSpPr>
          <p:cNvPr id="8" name="TextBox 7">
            <a:extLst>
              <a:ext uri="{FF2B5EF4-FFF2-40B4-BE49-F238E27FC236}">
                <a16:creationId xmlns:a16="http://schemas.microsoft.com/office/drawing/2014/main" id="{8CF4E056-F109-3647-9365-9632E449395D}"/>
              </a:ext>
            </a:extLst>
          </p:cNvPr>
          <p:cNvSpPr txBox="1"/>
          <p:nvPr/>
        </p:nvSpPr>
        <p:spPr>
          <a:xfrm>
            <a:off x="4762770" y="2814665"/>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5"/>
              </a:rPr>
              <a:t>箭头向外表示乘法</a:t>
            </a:r>
            <a:endParaRPr lang="en-TW" sz="1050"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6945639" y="2849313"/>
            <a:ext cx="1261884"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hlinkClick r:id="rId6"/>
              </a:rPr>
              <a:t>箭头向内表示加法</a:t>
            </a:r>
            <a:endParaRPr lang="en-TW" sz="1050"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035780" y="3141149"/>
            <a:ext cx="1345020" cy="9848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810655" y="3178124"/>
            <a:ext cx="1419984" cy="8266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2724980" y="709069"/>
            <a:ext cx="3283271" cy="253916"/>
          </a:xfrm>
          <a:prstGeom prst="rect">
            <a:avLst/>
          </a:prstGeom>
          <a:noFill/>
        </p:spPr>
        <p:txBody>
          <a:bodyPr wrap="none" rtlCol="0">
            <a:spAutoFit/>
          </a:bodyPr>
          <a:lstStyle/>
          <a:p>
            <a:r>
              <a:rPr lang="en-TW" sz="1050"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3364" y="207053"/>
            <a:ext cx="8517273" cy="393446"/>
          </a:xfrm>
          <a:prstGeom prst="rect">
            <a:avLst/>
          </a:prstGeom>
        </p:spPr>
        <p:txBody>
          <a:bodyPr>
            <a:normAutofit fontScale="90000"/>
          </a:bodyPr>
          <a:lstStyle/>
          <a:p>
            <a:pPr algn="ctr"/>
            <a:r>
              <a:rPr lang="en-TW" sz="1799" dirty="0">
                <a:solidFill>
                  <a:srgbClr val="C00000"/>
                </a:solidFill>
                <a:latin typeface="STXinwei" panose="02010800040101010101" pitchFamily="2" charset="-122"/>
                <a:ea typeface="STXinwei" panose="02010800040101010101" pitchFamily="2" charset="-122"/>
              </a:rPr>
              <a:t>基于箭头(关系)与标签</a:t>
            </a:r>
            <a:r>
              <a:rPr lang="zh-CN" altLang="en-US" sz="1799" dirty="0">
                <a:solidFill>
                  <a:srgbClr val="C00000"/>
                </a:solidFill>
                <a:latin typeface="STXinwei" panose="02010800040101010101" pitchFamily="2" charset="-122"/>
                <a:ea typeface="STXinwei" panose="02010800040101010101" pitchFamily="2" charset="-122"/>
              </a:rPr>
              <a:t>（命名空间）</a:t>
            </a:r>
            <a:r>
              <a:rPr lang="zh-CN" altLang="en-TW" sz="1799" dirty="0">
                <a:solidFill>
                  <a:srgbClr val="C00000"/>
                </a:solidFill>
                <a:latin typeface="STXinwei" panose="02010800040101010101" pitchFamily="2" charset="-122"/>
                <a:ea typeface="STXinwei" panose="02010800040101010101" pitchFamily="2" charset="-122"/>
              </a:rPr>
              <a:t>的</a:t>
            </a:r>
            <a:r>
              <a:rPr lang="zh-CN" altLang="en-US" sz="1799" dirty="0">
                <a:solidFill>
                  <a:srgbClr val="C00000"/>
                </a:solidFill>
                <a:latin typeface="STXinwei" panose="02010800040101010101" pitchFamily="2" charset="-122"/>
                <a:ea typeface="STXinwei" panose="02010800040101010101" pitchFamily="2" charset="-122"/>
              </a:rPr>
              <a:t>运算方法</a:t>
            </a:r>
            <a:endParaRPr sz="1799"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41</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7441" y="1841976"/>
            <a:ext cx="4465515" cy="2558186"/>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5052956" y="4277752"/>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函数的调用</a:t>
            </a:r>
            <a:r>
              <a:rPr lang="zh-CN" altLang="en-US" sz="1050" dirty="0">
                <a:latin typeface="STXinwei" panose="02010800040101010101" pitchFamily="2" charset="-122"/>
                <a:ea typeface="STXinwei" panose="02010800040101010101" pitchFamily="2" charset="-122"/>
              </a:rPr>
              <a:t>，如左图的</a:t>
            </a:r>
            <a:r>
              <a:rPr lang="en-US" altLang="zh-CN" sz="1050" dirty="0">
                <a:latin typeface="STXinwei" panose="02010800040101010101" pitchFamily="2" charset="-122"/>
                <a:ea typeface="STXinwei" panose="02010800040101010101" pitchFamily="2" charset="-122"/>
              </a:rPr>
              <a:t>f(_)</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g(_),</a:t>
            </a:r>
            <a:r>
              <a:rPr lang="zh-CN" altLang="en-US" sz="1050" dirty="0">
                <a:latin typeface="STXinwei" panose="02010800040101010101" pitchFamily="2" charset="-122"/>
                <a:ea typeface="STXinwei" panose="02010800040101010101" pitchFamily="2" charset="-122"/>
              </a:rPr>
              <a:t>只要是唯一的函数名称，均可在对应的</a:t>
            </a:r>
            <a:r>
              <a:rPr lang="en-US" altLang="zh-CN" sz="1050" dirty="0">
                <a:latin typeface="STXinwei" panose="02010800040101010101" pitchFamily="2" charset="-122"/>
                <a:ea typeface="STXinwei" panose="02010800040101010101" pitchFamily="2" charset="-122"/>
              </a:rPr>
              <a:t>Python</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Script</a:t>
            </a:r>
            <a:r>
              <a:rPr lang="zh-CN" altLang="en-US" sz="1050" dirty="0">
                <a:latin typeface="STXinwei" panose="02010800040101010101" pitchFamily="2" charset="-122"/>
                <a:ea typeface="STXinwei" panose="02010800040101010101" pitchFamily="2" charset="-122"/>
              </a:rPr>
              <a:t>命名空间，无差异的调用</a:t>
            </a:r>
            <a:endParaRPr lang="en-TW" sz="105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5380687" y="686160"/>
            <a:ext cx="2413249" cy="3591593"/>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1018011" y="1088724"/>
            <a:ext cx="3068710" cy="577081"/>
          </a:xfrm>
          <a:prstGeom prst="rect">
            <a:avLst/>
          </a:prstGeom>
          <a:noFill/>
        </p:spPr>
        <p:txBody>
          <a:bodyPr wrap="square" rtlCol="0">
            <a:spAutoFit/>
          </a:bodyPr>
          <a:lstStyle/>
          <a:p>
            <a:pPr algn="ctr"/>
            <a:r>
              <a:rPr lang="en-TW" sz="1050" dirty="0">
                <a:latin typeface="STXinwei" panose="02010800040101010101" pitchFamily="2" charset="-122"/>
                <a:ea typeface="STXinwei" panose="02010800040101010101" pitchFamily="2" charset="-122"/>
              </a:rPr>
              <a:t>在特性域的Rewrite Process中</a:t>
            </a:r>
            <a:r>
              <a:rPr lang="zh-CN" altLang="en-US" sz="1050" dirty="0">
                <a:latin typeface="STXinwei" panose="02010800040101010101" pitchFamily="2" charset="-122"/>
                <a:ea typeface="STXinwei" panose="02010800040101010101" pitchFamily="2" charset="-122"/>
              </a:rPr>
              <a:t>，要避免符号指向的循环结构，在此工具中，特别加入了侦测并</a:t>
            </a:r>
            <a:r>
              <a:rPr lang="zh-CN" altLang="en-US" sz="1050" dirty="0">
                <a:solidFill>
                  <a:srgbClr val="FF0000"/>
                </a:solidFill>
                <a:latin typeface="STXinwei" panose="02010800040101010101" pitchFamily="2" charset="-122"/>
                <a:ea typeface="STXinwei" panose="02010800040101010101" pitchFamily="2" charset="-122"/>
              </a:rPr>
              <a:t>终止</a:t>
            </a:r>
            <a:r>
              <a:rPr lang="zh-CN" altLang="en-US" sz="1050" dirty="0">
                <a:latin typeface="STXinwei" panose="02010800040101010101" pitchFamily="2" charset="-122"/>
                <a:ea typeface="STXinwei" panose="02010800040101010101" pitchFamily="2" charset="-122"/>
              </a:rPr>
              <a:t>循环结构的算法</a:t>
            </a:r>
            <a:endParaRPr lang="en-TW" sz="1050"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587441" y="4644363"/>
            <a:ext cx="4221575" cy="253916"/>
          </a:xfrm>
          <a:prstGeom prst="rect">
            <a:avLst/>
          </a:prstGeom>
          <a:noFill/>
        </p:spPr>
        <p:txBody>
          <a:bodyPr wrap="square" rtlCol="0">
            <a:spAutoFit/>
          </a:bodyPr>
          <a:lstStyle/>
          <a:p>
            <a:pPr algn="ctr"/>
            <a:r>
              <a:rPr lang="en-TW" sz="1050"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sz="1050" dirty="0">
                <a:solidFill>
                  <a:schemeClr val="bg2">
                    <a:lumMod val="75000"/>
                  </a:schemeClr>
                </a:solidFill>
                <a:latin typeface="STXinwei" panose="02010800040101010101" pitchFamily="2" charset="-122"/>
                <a:ea typeface="STXinwei" panose="02010800040101010101" pitchFamily="2" charset="-122"/>
              </a:rPr>
              <a:t>和</a:t>
            </a:r>
            <a:r>
              <a:rPr lang="zh-CN" altLang="en-TW" sz="1050" dirty="0">
                <a:solidFill>
                  <a:schemeClr val="bg2">
                    <a:lumMod val="75000"/>
                  </a:schemeClr>
                </a:solidFill>
                <a:latin typeface="STXinwei" panose="02010800040101010101" pitchFamily="2" charset="-122"/>
                <a:ea typeface="STXinwei" panose="02010800040101010101" pitchFamily="2" charset="-122"/>
              </a:rPr>
              <a:t>键值</a:t>
            </a:r>
            <a:r>
              <a:rPr lang="zh-CN" altLang="en-US" sz="1050"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sz="1050"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97897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03361" y="163009"/>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1799" dirty="0">
                <a:latin typeface="STXinwei" panose="02010800040101010101" pitchFamily="2" charset="-122"/>
                <a:ea typeface="STXinwei" panose="02010800040101010101" pitchFamily="2" charset="-122"/>
              </a:rPr>
              <a:t>Algebraic Methodology</a:t>
            </a:r>
            <a:r>
              <a:rPr lang="zh-CN" altLang="en-US" sz="1799" dirty="0">
                <a:latin typeface="STXinwei" panose="02010800040101010101" pitchFamily="2" charset="-122"/>
                <a:ea typeface="STXinwei" panose="02010800040101010101" pitchFamily="2" charset="-122"/>
              </a:rPr>
              <a:t>： </a:t>
            </a:r>
            <a:r>
              <a:rPr sz="1799" dirty="0" err="1">
                <a:latin typeface="STXinwei" panose="02010800040101010101" pitchFamily="2" charset="-122"/>
                <a:ea typeface="STXinwei" panose="02010800040101010101" pitchFamily="2" charset="-122"/>
              </a:rPr>
              <a:t>代数</a:t>
            </a:r>
            <a:r>
              <a:rPr lang="en-US" sz="1799" dirty="0" err="1">
                <a:latin typeface="STXinwei" panose="02010800040101010101" pitchFamily="2" charset="-122"/>
                <a:ea typeface="STXinwei" panose="02010800040101010101" pitchFamily="2" charset="-122"/>
              </a:rPr>
              <a:t>运算与模型空间的</a:t>
            </a:r>
            <a:r>
              <a:rPr lang="en-TW" sz="1799" dirty="0">
                <a:latin typeface="STXinwei" panose="02010800040101010101" pitchFamily="2" charset="-122"/>
                <a:ea typeface="STXinwei" panose="02010800040101010101" pitchFamily="2" charset="-122"/>
              </a:rPr>
              <a:t>封闭性</a:t>
            </a:r>
            <a:endParaRPr sz="1799"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161468" y="1923681"/>
            <a:ext cx="3410533" cy="2734256"/>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4572001"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2451398" y="4657937"/>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193240" y="2639563"/>
            <a:ext cx="877163" cy="507703"/>
          </a:xfrm>
          <a:prstGeom prst="rect">
            <a:avLst/>
          </a:prstGeom>
          <a:noFill/>
        </p:spPr>
        <p:txBody>
          <a:bodyPr wrap="none" rtlCol="0">
            <a:spAutoFit/>
          </a:bodyPr>
          <a:lstStyle/>
          <a:p>
            <a:r>
              <a:rPr lang="en-TW" sz="2699"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8242" y="2372630"/>
            <a:ext cx="3193036" cy="1947096"/>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6049358" y="1923681"/>
            <a:ext cx="1732359" cy="374783"/>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5129769" y="4393893"/>
            <a:ext cx="3985386" cy="64633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代数编码的封闭性</a:t>
            </a:r>
            <a:r>
              <a:rPr lang="zh-CN" altLang="en-US" sz="1200" dirty="0">
                <a:latin typeface="STXinwei" panose="02010800040101010101" pitchFamily="2" charset="-122"/>
                <a:ea typeface="STXinwei" panose="02010800040101010101" pitchFamily="2" charset="-122"/>
              </a:rPr>
              <a:t>：</a:t>
            </a:r>
            <a:r>
              <a:rPr lang="en-TW" sz="1200" dirty="0">
                <a:latin typeface="STXinwei" panose="02010800040101010101" pitchFamily="2" charset="-122"/>
                <a:ea typeface="STXinwei" panose="02010800040101010101" pitchFamily="2" charset="-122"/>
              </a:rPr>
              <a:t>所有计算的结果</a:t>
            </a:r>
            <a:r>
              <a:rPr lang="zh-CN" altLang="en-US" sz="1200" dirty="0">
                <a:latin typeface="STXinwei" panose="02010800040101010101" pitchFamily="2" charset="-122"/>
                <a:ea typeface="STXinwei" panose="02010800040101010101" pitchFamily="2" charset="-122"/>
              </a:rPr>
              <a:t>，均为</a:t>
            </a:r>
            <a:r>
              <a:rPr lang="en-US" altLang="zh-CN" sz="1200" dirty="0" err="1">
                <a:latin typeface="STXinwei" panose="02010800040101010101" pitchFamily="2" charset="-122"/>
                <a:ea typeface="STXinwei" panose="02010800040101010101" pitchFamily="2" charset="-122"/>
              </a:rPr>
              <a:t>AoS</a:t>
            </a:r>
            <a:r>
              <a:rPr lang="zh-CN" altLang="en-US" sz="1200" dirty="0">
                <a:latin typeface="STXinwei" panose="02010800040101010101" pitchFamily="2" charset="-122"/>
                <a:ea typeface="STXinwei" panose="02010800040101010101" pitchFamily="2" charset="-122"/>
              </a:rPr>
              <a:t>域的元素</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枚举过程中的</a:t>
            </a:r>
            <a:r>
              <a:rPr lang="en-US" altLang="zh-CN" sz="1200" dirty="0">
                <a:latin typeface="STXinwei" panose="02010800040101010101" pitchFamily="2" charset="-122"/>
                <a:ea typeface="STXinwei" panose="02010800040101010101" pitchFamily="2" charset="-122"/>
              </a:rPr>
              <a:t>Token</a:t>
            </a:r>
            <a:r>
              <a:rPr lang="zh-CN" altLang="en-US" sz="1200" dirty="0">
                <a:latin typeface="STXinwei" panose="02010800040101010101" pitchFamily="2" charset="-122"/>
                <a:ea typeface="STXinwei" panose="02010800040101010101" pitchFamily="2" charset="-122"/>
              </a:rPr>
              <a:t>总量可通过</a:t>
            </a:r>
            <a:r>
              <a:rPr lang="en-US" altLang="zh-CN" sz="1200" dirty="0">
                <a:latin typeface="STXinwei" panose="02010800040101010101" pitchFamily="2" charset="-122"/>
                <a:ea typeface="STXinwei" panose="02010800040101010101" pitchFamily="2" charset="-122"/>
              </a:rPr>
              <a:t>P</a:t>
            </a:r>
            <a:r>
              <a:rPr lang="zh-CN" altLang="en-US" sz="1200" dirty="0">
                <a:latin typeface="STXinwei" panose="02010800040101010101" pitchFamily="2" charset="-122"/>
                <a:ea typeface="STXinwei" panose="02010800040101010101" pitchFamily="2" charset="-122"/>
              </a:rPr>
              <a:t>与</a:t>
            </a:r>
            <a:r>
              <a:rPr lang="en-US" altLang="zh-CN" sz="1200" dirty="0">
                <a:latin typeface="STXinwei" panose="02010800040101010101" pitchFamily="2" charset="-122"/>
                <a:ea typeface="STXinwei" panose="02010800040101010101" pitchFamily="2" charset="-122"/>
              </a:rPr>
              <a:t>B</a:t>
            </a:r>
            <a:r>
              <a:rPr lang="zh-CN" altLang="en-US" sz="1200" dirty="0">
                <a:latin typeface="STXinwei" panose="02010800040101010101" pitchFamily="2" charset="-122"/>
                <a:ea typeface="STXinwei" panose="02010800040101010101" pitchFamily="2" charset="-122"/>
              </a:rPr>
              <a:t>的命名空间来控制</a:t>
            </a:r>
            <a:endParaRPr lang="en-US" altLang="zh-CN" sz="1200" dirty="0">
              <a:latin typeface="STXinwei" panose="02010800040101010101" pitchFamily="2" charset="-122"/>
              <a:ea typeface="STXinwei" panose="02010800040101010101" pitchFamily="2" charset="-122"/>
            </a:endParaRPr>
          </a:p>
          <a:p>
            <a:r>
              <a:rPr lang="zh-CN" altLang="en-US" sz="1200" dirty="0">
                <a:latin typeface="STXinwei" panose="02010800040101010101" pitchFamily="2" charset="-122"/>
                <a:ea typeface="STXinwei" panose="02010800040101010101" pitchFamily="2" charset="-122"/>
              </a:rPr>
              <a:t>评估的计算过程可调用任何可计算</a:t>
            </a:r>
            <a:r>
              <a:rPr lang="en-US" altLang="zh-CN" sz="1200" dirty="0">
                <a:latin typeface="STXinwei" panose="02010800040101010101" pitchFamily="2" charset="-122"/>
                <a:ea typeface="STXinwei" panose="02010800040101010101" pitchFamily="2" charset="-122"/>
              </a:rPr>
              <a:t>(Computable)</a:t>
            </a:r>
            <a:r>
              <a:rPr lang="zh-CN" altLang="en-US" sz="1200" dirty="0">
                <a:latin typeface="STXinwei" panose="02010800040101010101" pitchFamily="2" charset="-122"/>
                <a:ea typeface="STXinwei" panose="02010800040101010101" pitchFamily="2" charset="-122"/>
              </a:rPr>
              <a:t>的函数</a:t>
            </a:r>
            <a:endParaRPr lang="en-TW" sz="12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7590750" y="2302039"/>
            <a:ext cx="937771" cy="555837"/>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5678802" y="2111072"/>
            <a:ext cx="370557" cy="80317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608576" y="706167"/>
            <a:ext cx="8139115" cy="80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05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050" dirty="0">
                <a:solidFill>
                  <a:schemeClr val="tx1"/>
                </a:solidFill>
                <a:latin typeface="STXinwei" panose="02010800040101010101" pitchFamily="2" charset="-122"/>
                <a:ea typeface="STXinwei" panose="02010800040101010101" pitchFamily="2" charset="-122"/>
              </a:rPr>
              <a:t>(Closure property)</a:t>
            </a:r>
            <a:r>
              <a:rPr lang="zh-TW" altLang="en-US" sz="1050" dirty="0">
                <a:solidFill>
                  <a:schemeClr val="tx1"/>
                </a:solidFill>
                <a:latin typeface="STXinwei" panose="02010800040101010101" pitchFamily="2" charset="-122"/>
                <a:ea typeface="STXinwei" panose="02010800040101010101" pitchFamily="2" charset="-122"/>
              </a:rPr>
              <a:t>可用网络路径的可达性（</a:t>
            </a:r>
            <a:r>
              <a:rPr lang="en-US" altLang="zh-TW" sz="1050" dirty="0">
                <a:solidFill>
                  <a:schemeClr val="tx1"/>
                </a:solidFill>
                <a:latin typeface="STXinwei" panose="02010800040101010101" pitchFamily="2" charset="-122"/>
                <a:ea typeface="STXinwei" panose="02010800040101010101" pitchFamily="2" charset="-122"/>
              </a:rPr>
              <a:t>Reachability</a:t>
            </a:r>
            <a:r>
              <a:rPr lang="zh-TW" altLang="en-US" sz="1050" dirty="0">
                <a:solidFill>
                  <a:schemeClr val="tx1"/>
                </a:solidFill>
                <a:latin typeface="STXinwei" panose="02010800040101010101" pitchFamily="2" charset="-122"/>
                <a:ea typeface="STXinwei" panose="02010800040101010101" pitchFamily="2" charset="-122"/>
              </a:rPr>
              <a:t>）来执行运算，</a:t>
            </a:r>
            <a:endParaRPr lang="en-US" altLang="zh-TW" sz="1050" dirty="0">
              <a:solidFill>
                <a:schemeClr val="tx1"/>
              </a:solidFill>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可达性：</a:t>
            </a:r>
            <a:r>
              <a:rPr lang="en-US" altLang="zh-TW" sz="1050" dirty="0">
                <a:latin typeface="STXinwei" panose="02010800040101010101" pitchFamily="2" charset="-122"/>
                <a:ea typeface="STXinwei" panose="02010800040101010101" pitchFamily="2" charset="-122"/>
              </a:rPr>
              <a:t>Petri Net </a:t>
            </a:r>
            <a:r>
              <a:rPr lang="zh-TW" altLang="en-US" sz="1050" dirty="0">
                <a:latin typeface="STXinwei" panose="02010800040101010101" pitchFamily="2" charset="-122"/>
                <a:ea typeface="STXinwei" panose="02010800040101010101" pitchFamily="2" charset="-122"/>
              </a:rPr>
              <a:t>的表达形式和语意，适用于凸显系统的并发动态行为</a:t>
            </a:r>
            <a:r>
              <a:rPr lang="en-US" altLang="zh-TW" sz="1050" dirty="0">
                <a:latin typeface="STXinwei" panose="02010800040101010101" pitchFamily="2" charset="-122"/>
                <a:ea typeface="STXinwei" panose="02010800040101010101" pitchFamily="2" charset="-122"/>
              </a:rPr>
              <a:t>,</a:t>
            </a:r>
            <a:r>
              <a:rPr lang="zh-TW" altLang="en-US" sz="1050" dirty="0">
                <a:latin typeface="STXinwei" panose="02010800040101010101" pitchFamily="2" charset="-122"/>
                <a:ea typeface="STXinwei" panose="02010800040101010101" pitchFamily="2" charset="-122"/>
              </a:rPr>
              <a:t>也是范畴论的主要计算手段</a:t>
            </a:r>
            <a:endParaRPr lang="en-US" altLang="zh-TW" sz="1050" dirty="0">
              <a:latin typeface="STXinwei" panose="02010800040101010101" pitchFamily="2" charset="-122"/>
              <a:ea typeface="STXinwei" panose="02010800040101010101" pitchFamily="2" charset="-122"/>
            </a:endParaRPr>
          </a:p>
          <a:p>
            <a:pPr lvl="1"/>
            <a:r>
              <a:rPr lang="zh-TW" altLang="en-US" sz="900" dirty="0">
                <a:latin typeface="STXinwei" panose="02010800040101010101" pitchFamily="2" charset="-122"/>
                <a:ea typeface="STXinwei" panose="02010800040101010101" pitchFamily="2" charset="-122"/>
              </a:rPr>
              <a:t>系统生成步骤：编码</a:t>
            </a:r>
            <a:r>
              <a:rPr lang="en-US" altLang="zh-TW" sz="900" dirty="0">
                <a:latin typeface="STXinwei" panose="02010800040101010101" pitchFamily="2" charset="-122"/>
                <a:ea typeface="STXinwei" panose="02010800040101010101" pitchFamily="2" charset="-122"/>
              </a:rPr>
              <a:t>(Encode), </a:t>
            </a:r>
            <a:r>
              <a:rPr lang="zh-TW" altLang="en-US" sz="900" dirty="0">
                <a:latin typeface="STXinwei" panose="02010800040101010101" pitchFamily="2" charset="-122"/>
                <a:ea typeface="STXinwei" panose="02010800040101010101" pitchFamily="2" charset="-122"/>
              </a:rPr>
              <a:t>枚举</a:t>
            </a:r>
            <a:r>
              <a:rPr lang="en-US" altLang="zh-TW" sz="900" dirty="0">
                <a:latin typeface="STXinwei" panose="02010800040101010101" pitchFamily="2" charset="-122"/>
                <a:ea typeface="STXinwei" panose="02010800040101010101" pitchFamily="2" charset="-122"/>
              </a:rPr>
              <a:t>(Enumerate), </a:t>
            </a:r>
            <a:r>
              <a:rPr lang="zh-TW" altLang="en-US" sz="900" dirty="0">
                <a:latin typeface="STXinwei" panose="02010800040101010101" pitchFamily="2" charset="-122"/>
                <a:ea typeface="STXinwei" panose="02010800040101010101" pitchFamily="2" charset="-122"/>
              </a:rPr>
              <a:t>评估</a:t>
            </a:r>
            <a:r>
              <a:rPr lang="en-US" altLang="zh-TW" sz="900" dirty="0">
                <a:latin typeface="STXinwei" panose="02010800040101010101" pitchFamily="2" charset="-122"/>
                <a:ea typeface="STXinwei" panose="02010800040101010101" pitchFamily="2" charset="-122"/>
              </a:rPr>
              <a:t>(Evaluate), 3E </a:t>
            </a:r>
            <a:r>
              <a:rPr lang="zh-TW" altLang="en-US" sz="900" dirty="0">
                <a:latin typeface="STXinwei" panose="02010800040101010101" pitchFamily="2" charset="-122"/>
                <a:ea typeface="STXinwei" panose="02010800040101010101" pitchFamily="2" charset="-122"/>
              </a:rPr>
              <a:t>语言算符，（枚举法所生成模型的总量可通过</a:t>
            </a:r>
            <a:r>
              <a:rPr lang="zh-TW" altLang="en-US" sz="900" dirty="0">
                <a:solidFill>
                  <a:srgbClr val="FF0000"/>
                </a:solidFill>
                <a:latin typeface="STXinwei" panose="02010800040101010101" pitchFamily="2" charset="-122"/>
                <a:ea typeface="STXinwei" panose="02010800040101010101" pitchFamily="2" charset="-122"/>
              </a:rPr>
              <a:t>假设</a:t>
            </a:r>
            <a:r>
              <a:rPr lang="zh-TW" altLang="en-US" sz="900" dirty="0">
                <a:latin typeface="STXinwei" panose="02010800040101010101" pitchFamily="2" charset="-122"/>
                <a:ea typeface="STXinwei" panose="02010800040101010101" pitchFamily="2" charset="-122"/>
              </a:rPr>
              <a:t>与</a:t>
            </a:r>
            <a:r>
              <a:rPr lang="zh-TW" altLang="en-US" sz="900" dirty="0">
                <a:solidFill>
                  <a:srgbClr val="FF0000"/>
                </a:solidFill>
                <a:latin typeface="STXinwei" panose="02010800040101010101" pitchFamily="2" charset="-122"/>
                <a:ea typeface="STXinwei" panose="02010800040101010101" pitchFamily="2" charset="-122"/>
              </a:rPr>
              <a:t>断言</a:t>
            </a:r>
            <a:r>
              <a:rPr lang="zh-TW" altLang="en-US" sz="900" dirty="0">
                <a:latin typeface="STXinwei" panose="02010800040101010101" pitchFamily="2" charset="-122"/>
                <a:ea typeface="STXinwei" panose="02010800040101010101" pitchFamily="2" charset="-122"/>
              </a:rPr>
              <a:t>来控制）</a:t>
            </a:r>
            <a:endParaRPr lang="en-US" altLang="zh-TW" sz="900" dirty="0">
              <a:latin typeface="STXinwei" panose="02010800040101010101" pitchFamily="2" charset="-122"/>
              <a:ea typeface="STXinwei" panose="02010800040101010101" pitchFamily="2" charset="-122"/>
            </a:endParaRPr>
          </a:p>
          <a:p>
            <a:pPr lvl="1"/>
            <a:r>
              <a:rPr lang="zh-TW" altLang="en-US" sz="1050" dirty="0">
                <a:latin typeface="STXinwei" panose="02010800040101010101" pitchFamily="2" charset="-122"/>
                <a:ea typeface="STXinwei" panose="02010800040101010101" pitchFamily="2" charset="-122"/>
              </a:rPr>
              <a:t>代数化元语言：所有特定领域的系统描述语言，均可根据上述的 </a:t>
            </a:r>
            <a:r>
              <a:rPr lang="en-US" altLang="zh-TW" sz="1050" dirty="0">
                <a:latin typeface="STXinwei" panose="02010800040101010101" pitchFamily="2" charset="-122"/>
                <a:ea typeface="STXinwei" panose="02010800040101010101" pitchFamily="2" charset="-122"/>
              </a:rPr>
              <a:t>3E </a:t>
            </a:r>
            <a:r>
              <a:rPr lang="zh-TW" altLang="en-US" sz="1050" dirty="0">
                <a:latin typeface="STXinwei" panose="02010800040101010101" pitchFamily="2" charset="-122"/>
                <a:ea typeface="STXinwei" panose="02010800040101010101" pitchFamily="2" charset="-122"/>
              </a:rPr>
              <a:t>语言算符，编码，枚举，并评估（比对计算结果）</a:t>
            </a:r>
          </a:p>
          <a:p>
            <a:endParaRPr lang="zh-TW" altLang="en-US" sz="105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43</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3347398" y="4662401"/>
            <a:ext cx="2492990" cy="369204"/>
          </a:xfrm>
          <a:prstGeom prst="rect">
            <a:avLst/>
          </a:prstGeom>
          <a:noFill/>
        </p:spPr>
        <p:txBody>
          <a:bodyPr wrap="none" rtlCol="0">
            <a:spAutoFit/>
          </a:bodyPr>
          <a:lstStyle/>
          <a:p>
            <a:r>
              <a:rPr lang="en-US" sz="1799" dirty="0" err="1">
                <a:latin typeface="STXinwei" panose="02010800040101010101" pitchFamily="2" charset="-122"/>
                <a:ea typeface="STXinwei" panose="02010800040101010101" pitchFamily="2" charset="-122"/>
                <a:hlinkClick r:id="rId3"/>
              </a:rPr>
              <a:t>组合计数学的入门视频</a:t>
            </a:r>
            <a:endParaRPr lang="en-US" sz="1799"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1666354" y="848742"/>
            <a:ext cx="5811290" cy="3813659"/>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7692922" y="2940946"/>
            <a:ext cx="1137710" cy="905625"/>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分析特性与</a:t>
            </a:r>
          </a:p>
          <a:p>
            <a:pPr algn="ctr"/>
            <a:r>
              <a:rPr lang="en-TW" sz="1799"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7692921" y="1475695"/>
            <a:ext cx="1137711" cy="905625"/>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426115" y="4030823"/>
            <a:ext cx="1137711" cy="905625"/>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194544" y="1475694"/>
            <a:ext cx="1369282" cy="905625"/>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799" dirty="0">
                <a:latin typeface="STXinwei" panose="02010800040101010101" pitchFamily="2" charset="-122"/>
                <a:ea typeface="STXinwei" panose="02010800040101010101" pitchFamily="2" charset="-122"/>
              </a:rPr>
              <a:t>描述系统</a:t>
            </a:r>
          </a:p>
          <a:p>
            <a:pPr algn="ctr"/>
            <a:r>
              <a:rPr lang="zh-CN" altLang="en-US" sz="1799" dirty="0">
                <a:latin typeface="STXinwei" panose="02010800040101010101" pitchFamily="2" charset="-122"/>
                <a:ea typeface="STXinwei" panose="02010800040101010101" pitchFamily="2" charset="-122"/>
              </a:rPr>
              <a:t>（</a:t>
            </a:r>
            <a:r>
              <a:rPr lang="en-US" altLang="zh-CN" sz="1799" dirty="0">
                <a:latin typeface="STXinwei" panose="02010800040101010101" pitchFamily="2" charset="-122"/>
                <a:ea typeface="STXinwei" panose="02010800040101010101" pitchFamily="2" charset="-122"/>
              </a:rPr>
              <a:t>Existence</a:t>
            </a:r>
            <a:r>
              <a:rPr lang="zh-CN" altLang="en-US" sz="1799" dirty="0">
                <a:latin typeface="STXinwei" panose="02010800040101010101" pitchFamily="2" charset="-122"/>
                <a:ea typeface="STXinwei" panose="02010800040101010101" pitchFamily="2" charset="-122"/>
              </a:rPr>
              <a:t>）</a:t>
            </a:r>
            <a:endParaRPr lang="en-TW" sz="1799"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1994" y="3888088"/>
            <a:ext cx="1519783" cy="1172404"/>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454439" y="130235"/>
            <a:ext cx="8231786" cy="350864"/>
          </a:xfrm>
          <a:prstGeom prst="rect">
            <a:avLst/>
          </a:prstGeom>
        </p:spPr>
        <p:txBody>
          <a:bodyPr spcFirstLastPara="1" vert="horz" wrap="square" lIns="68542" tIns="68542" rIns="68542" bIns="68542"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1799"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310032" y="449546"/>
            <a:ext cx="8520600" cy="572476"/>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7412025" y="1094447"/>
            <a:ext cx="1699504" cy="369332"/>
          </a:xfrm>
          <a:prstGeom prst="rect">
            <a:avLst/>
          </a:prstGeom>
          <a:noFill/>
        </p:spPr>
        <p:txBody>
          <a:bodyPr wrap="none" rtlCol="0">
            <a:spAutoFit/>
          </a:bodyPr>
          <a:lstStyle/>
          <a:p>
            <a:pPr algn="ctr"/>
            <a:r>
              <a:rPr lang="en-TW" sz="900" dirty="0">
                <a:latin typeface="STXinwei" panose="02010800040101010101" pitchFamily="2" charset="-122"/>
                <a:ea typeface="STXinwei" panose="02010800040101010101" pitchFamily="2" charset="-122"/>
                <a:cs typeface="Calibri" panose="020F0502020204030204" pitchFamily="34" charset="0"/>
              </a:rPr>
              <a:t>DSL</a:t>
            </a:r>
            <a:r>
              <a:rPr lang="en-US" sz="900" dirty="0">
                <a:latin typeface="STXinwei" panose="02010800040101010101" pitchFamily="2" charset="-122"/>
                <a:ea typeface="STXinwei" panose="02010800040101010101" pitchFamily="2" charset="-122"/>
                <a:cs typeface="Calibri" panose="020F0502020204030204" pitchFamily="34" charset="0"/>
              </a:rPr>
              <a:t>:</a:t>
            </a:r>
            <a:r>
              <a:rPr lang="en-US" altLang="zh-CN" sz="900" dirty="0">
                <a:latin typeface="STXinwei" panose="02010800040101010101" pitchFamily="2" charset="-122"/>
                <a:ea typeface="STXinwei" panose="02010800040101010101" pitchFamily="2" charset="-122"/>
                <a:cs typeface="Calibri" panose="020F0502020204030204" pitchFamily="34" charset="0"/>
              </a:rPr>
              <a:t>Domain</a:t>
            </a:r>
            <a:r>
              <a:rPr lang="zh-CN" altLang="en-US" sz="900" dirty="0">
                <a:latin typeface="STXinwei" panose="02010800040101010101" pitchFamily="2" charset="-122"/>
                <a:ea typeface="STXinwei" panose="02010800040101010101" pitchFamily="2" charset="-122"/>
                <a:cs typeface="Calibri" panose="020F0502020204030204" pitchFamily="34" charset="0"/>
              </a:rPr>
              <a:t> </a:t>
            </a:r>
            <a:r>
              <a:rPr lang="en-US" altLang="zh-CN" sz="9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9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9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体现跨领域和多层级的系统代数工具实现（</a:t>
            </a:r>
            <a:r>
              <a:rPr lang="en-US" altLang="zh-CN" sz="1799" b="1" dirty="0">
                <a:latin typeface="STXinwei" panose="02010800040101010101" pitchFamily="2" charset="-122"/>
                <a:ea typeface="STXinwei" panose="02010800040101010101" pitchFamily="2" charset="-122"/>
              </a:rPr>
              <a:t>2005</a:t>
            </a:r>
            <a:r>
              <a:rPr lang="zh-CN" altLang="en-US" sz="1799"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343905" y="823775"/>
            <a:ext cx="8349845" cy="3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050" dirty="0">
                <a:solidFill>
                  <a:schemeClr val="tx1"/>
                </a:solidFill>
                <a:latin typeface="STXinwei" panose="02010800040101010101" pitchFamily="2" charset="-122"/>
                <a:ea typeface="STXinwei" panose="02010800040101010101" pitchFamily="2" charset="-122"/>
              </a:rPr>
              <a:t>编码</a:t>
            </a:r>
            <a:r>
              <a:rPr lang="en-US" altLang="zh-CN" sz="1050" dirty="0">
                <a:solidFill>
                  <a:schemeClr val="tx1"/>
                </a:solidFill>
                <a:latin typeface="STXinwei" panose="02010800040101010101" pitchFamily="2" charset="-122"/>
                <a:ea typeface="STXinwei" panose="02010800040101010101" pitchFamily="2" charset="-122"/>
              </a:rPr>
              <a:t>(Encoding</a:t>
            </a:r>
            <a:r>
              <a:rPr lang="zh-CN" altLang="en-US" sz="1050" dirty="0">
                <a:solidFill>
                  <a:schemeClr val="tx1"/>
                </a:solidFill>
                <a:latin typeface="STXinwei" panose="02010800040101010101" pitchFamily="2" charset="-122"/>
                <a:ea typeface="STXinwei" panose="02010800040101010101" pitchFamily="2" charset="-122"/>
              </a:rPr>
              <a:t>）、枚举</a:t>
            </a:r>
            <a:r>
              <a:rPr lang="en-US" altLang="zh-CN" sz="1050" dirty="0">
                <a:solidFill>
                  <a:schemeClr val="tx1"/>
                </a:solidFill>
                <a:latin typeface="STXinwei" panose="02010800040101010101" pitchFamily="2" charset="-122"/>
                <a:ea typeface="STXinwei" panose="02010800040101010101" pitchFamily="2" charset="-122"/>
              </a:rPr>
              <a:t>(Enumerating)</a:t>
            </a:r>
            <a:r>
              <a:rPr lang="zh-CN" altLang="en-US" sz="1050" dirty="0">
                <a:solidFill>
                  <a:schemeClr val="tx1"/>
                </a:solidFill>
                <a:latin typeface="STXinwei" panose="02010800040101010101" pitchFamily="2" charset="-122"/>
                <a:ea typeface="STXinwei" panose="02010800040101010101" pitchFamily="2" charset="-122"/>
              </a:rPr>
              <a:t>、评估</a:t>
            </a:r>
            <a:r>
              <a:rPr lang="en-US" altLang="zh-CN" sz="1050" dirty="0">
                <a:solidFill>
                  <a:schemeClr val="tx1"/>
                </a:solidFill>
                <a:latin typeface="STXinwei" panose="02010800040101010101" pitchFamily="2" charset="-122"/>
                <a:ea typeface="STXinwei" panose="02010800040101010101" pitchFamily="2" charset="-122"/>
              </a:rPr>
              <a:t>(Evaluating)</a:t>
            </a:r>
            <a:r>
              <a:rPr lang="zh-CN" altLang="en-US" sz="105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05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442440" y="1497340"/>
            <a:ext cx="3952656" cy="2894645"/>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4644741" y="1484540"/>
            <a:ext cx="4125170" cy="3182273"/>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4644740" y="4583439"/>
            <a:ext cx="4419401" cy="50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US" sz="1349" dirty="0" err="1">
                <a:latin typeface="STXinwei" panose="02010800040101010101" pitchFamily="2" charset="-122"/>
                <a:ea typeface="STXinwei" panose="02010800040101010101" pitchFamily="2" charset="-122"/>
              </a:rPr>
              <a:t>红线标示了基于Pareto</a:t>
            </a:r>
            <a:r>
              <a:rPr lang="en-US" sz="1349" dirty="0">
                <a:latin typeface="STXinwei" panose="02010800040101010101" pitchFamily="2" charset="-122"/>
                <a:ea typeface="STXinwei" panose="02010800040101010101" pitchFamily="2" charset="-122"/>
              </a:rPr>
              <a:t> Front</a:t>
            </a:r>
            <a:r>
              <a:rPr lang="zh-CN" altLang="en-US" sz="1349" dirty="0">
                <a:latin typeface="STXinwei" panose="02010800040101010101" pitchFamily="2" charset="-122"/>
                <a:ea typeface="STXinwei" panose="02010800040101010101" pitchFamily="2" charset="-122"/>
              </a:rPr>
              <a:t> 原则所选出的“最优方案”</a:t>
            </a:r>
            <a:endParaRPr lang="en-US" altLang="zh-CN" sz="1349" dirty="0">
              <a:latin typeface="STXinwei" panose="02010800040101010101" pitchFamily="2" charset="-122"/>
              <a:ea typeface="STXinwei" panose="02010800040101010101" pitchFamily="2" charset="-122"/>
            </a:endParaRPr>
          </a:p>
          <a:p>
            <a:pPr algn="ctr" defTabSz="685475">
              <a:defRPr/>
            </a:pPr>
            <a:r>
              <a:rPr lang="en-US" sz="1349" dirty="0" err="1">
                <a:latin typeface="STXinwei" panose="02010800040101010101" pitchFamily="2" charset="-122"/>
                <a:ea typeface="STXinwei" panose="02010800040101010101" pitchFamily="2" charset="-122"/>
              </a:rPr>
              <a:t>根据</a:t>
            </a:r>
            <a:r>
              <a:rPr lang="en-US" sz="1349" dirty="0" err="1">
                <a:solidFill>
                  <a:srgbClr val="FF0000"/>
                </a:solidFill>
                <a:latin typeface="STXinwei" panose="02010800040101010101" pitchFamily="2" charset="-122"/>
                <a:ea typeface="STXinwei" panose="02010800040101010101" pitchFamily="2" charset="-122"/>
              </a:rPr>
              <a:t>特性域的多元偏序</a:t>
            </a:r>
            <a:r>
              <a:rPr lang="en-US" sz="1349" dirty="0" err="1">
                <a:latin typeface="STXinwei" panose="02010800040101010101" pitchFamily="2" charset="-122"/>
                <a:ea typeface="STXinwei" panose="02010800040101010101" pitchFamily="2" charset="-122"/>
              </a:rPr>
              <a:t>关系比较优劣</a:t>
            </a:r>
            <a:r>
              <a:rPr lang="zh-CN" altLang="en-US" sz="1349" dirty="0">
                <a:latin typeface="STXinwei" panose="02010800040101010101" pitchFamily="2" charset="-122"/>
                <a:ea typeface="STXinwei" panose="02010800040101010101" pitchFamily="2" charset="-122"/>
              </a:rPr>
              <a:t>，从而</a:t>
            </a:r>
            <a:r>
              <a:rPr lang="en-US" sz="1349" dirty="0" err="1">
                <a:latin typeface="STXinwei" panose="02010800040101010101" pitchFamily="2" charset="-122"/>
                <a:ea typeface="STXinwei" panose="02010800040101010101" pitchFamily="2" charset="-122"/>
              </a:rPr>
              <a:t>取舍方案</a:t>
            </a:r>
            <a:endParaRPr lang="es-ES" sz="1349" dirty="0">
              <a:latin typeface="STXinwei" panose="02010800040101010101" pitchFamily="2" charset="-122"/>
              <a:ea typeface="STXinwei" panose="02010800040101010101" pitchFamily="2" charset="-122"/>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57889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命名空间管理</a:t>
            </a:r>
            <a:endParaRPr lang="es-ES" sz="1050" dirty="0">
              <a:latin typeface="STXinwei" panose="02010800040101010101" pitchFamily="2" charset="-122"/>
              <a:ea typeface="STXinwei" panose="02010800040101010101" pitchFamily="2" charset="-122"/>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1771320"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穷尽可能状态</a:t>
            </a:r>
            <a:endParaRPr lang="es-ES" sz="1050" dirty="0">
              <a:latin typeface="STXinwei" panose="02010800040101010101" pitchFamily="2" charset="-122"/>
              <a:ea typeface="STXinwei" panose="02010800040101010101" pitchFamily="2" charset="-122"/>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2985874" y="1105245"/>
            <a:ext cx="121110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475">
              <a:defRPr/>
            </a:pPr>
            <a:r>
              <a:rPr lang="en-TW" sz="1050" dirty="0">
                <a:latin typeface="STXinwei" panose="02010800040101010101" pitchFamily="2" charset="-122"/>
                <a:ea typeface="STXinwei" panose="02010800040101010101" pitchFamily="2" charset="-122"/>
              </a:rPr>
              <a:t>推算性能指标</a:t>
            </a:r>
            <a:endParaRPr lang="es-ES" sz="1050"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124105" y="1304130"/>
            <a:ext cx="569387"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617086" y="1304130"/>
            <a:ext cx="1180131"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2882255" y="1304130"/>
            <a:ext cx="1444626" cy="184666"/>
          </a:xfrm>
          <a:prstGeom prst="rect">
            <a:avLst/>
          </a:prstGeom>
          <a:noFill/>
        </p:spPr>
        <p:txBody>
          <a:bodyPr wrap="none" rtlCol="0">
            <a:spAutoFit/>
          </a:bodyPr>
          <a:lstStyle/>
          <a:p>
            <a:r>
              <a:rPr lang="en-TW" sz="6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72057" y="470810"/>
            <a:ext cx="4493539" cy="415498"/>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系统规格与系统设计方案以各领域的参与者能理解的格式（</a:t>
            </a:r>
            <a:r>
              <a:rPr lang="zh-CN" altLang="en-US" sz="1050" dirty="0">
                <a:solidFill>
                  <a:srgbClr val="FF0000"/>
                </a:solidFill>
                <a:latin typeface="STXinwei" panose="02010800040101010101" pitchFamily="2" charset="-122"/>
                <a:ea typeface="STXinwei" panose="02010800040101010101" pitchFamily="2" charset="-122"/>
              </a:rPr>
              <a:t>语义</a:t>
            </a:r>
            <a:r>
              <a:rPr lang="zh-CN" altLang="en-US" sz="1050" dirty="0">
                <a:latin typeface="STXinwei" panose="02010800040101010101" pitchFamily="2" charset="-122"/>
                <a:ea typeface="STXinwei" panose="02010800040101010101" pitchFamily="2" charset="-122"/>
              </a:rPr>
              <a:t>）来表达</a:t>
            </a:r>
            <a:endParaRPr lang="en-US" altLang="zh-CN" sz="1050" dirty="0">
              <a:latin typeface="STXinwei" panose="02010800040101010101" pitchFamily="2" charset="-122"/>
              <a:ea typeface="STXinwei" panose="02010800040101010101" pitchFamily="2" charset="-122"/>
            </a:endParaRPr>
          </a:p>
          <a:p>
            <a:pPr algn="ctr"/>
            <a:r>
              <a:rPr lang="en-US" sz="1050" dirty="0" err="1">
                <a:latin typeface="STXinwei" panose="02010800040101010101" pitchFamily="2" charset="-122"/>
                <a:ea typeface="STXinwei" panose="02010800040101010101" pitchFamily="2" charset="-122"/>
              </a:rPr>
              <a:t>每一种</a:t>
            </a:r>
            <a:r>
              <a:rPr lang="en-US" sz="1050" dirty="0" err="1">
                <a:solidFill>
                  <a:srgbClr val="FF0000"/>
                </a:solidFill>
                <a:latin typeface="STXinwei" panose="02010800040101010101" pitchFamily="2" charset="-122"/>
                <a:ea typeface="STXinwei" panose="02010800040101010101" pitchFamily="2" charset="-122"/>
              </a:rPr>
              <a:t>语义</a:t>
            </a:r>
            <a:r>
              <a:rPr lang="en-US" sz="1050" dirty="0">
                <a:solidFill>
                  <a:srgbClr val="FF0000"/>
                </a:solidFill>
                <a:latin typeface="STXinwei" panose="02010800040101010101" pitchFamily="2" charset="-122"/>
                <a:ea typeface="STXinwei" panose="02010800040101010101" pitchFamily="2" charset="-122"/>
              </a:rPr>
              <a:t>(Semantics)</a:t>
            </a:r>
            <a:r>
              <a:rPr lang="en-US" sz="1050" dirty="0" err="1">
                <a:latin typeface="STXinwei" panose="02010800040101010101" pitchFamily="2" charset="-122"/>
                <a:ea typeface="STXinwei" panose="02010800040101010101" pitchFamily="2" charset="-122"/>
              </a:rPr>
              <a:t>是一类</a:t>
            </a:r>
            <a:r>
              <a:rPr lang="en-US" sz="1050" dirty="0">
                <a:latin typeface="STXinwei" panose="02010800040101010101" pitchFamily="2" charset="-122"/>
                <a:ea typeface="STXinwei" panose="02010800040101010101" pitchFamily="2" charset="-122"/>
              </a:rPr>
              <a:t>(</a:t>
            </a:r>
            <a:r>
              <a:rPr lang="en-US" sz="1050" dirty="0">
                <a:solidFill>
                  <a:srgbClr val="FF0000"/>
                </a:solidFill>
                <a:latin typeface="STXinwei" panose="02010800040101010101" pitchFamily="2" charset="-122"/>
                <a:ea typeface="STXinwei" panose="02010800040101010101" pitchFamily="2" charset="-122"/>
              </a:rPr>
              <a:t>Domain Specific Language</a:t>
            </a:r>
            <a:r>
              <a:rPr 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3226834" y="1878027"/>
            <a:ext cx="1098379" cy="415498"/>
          </a:xfrm>
          <a:prstGeom prst="rect">
            <a:avLst/>
          </a:prstGeom>
          <a:noFill/>
        </p:spPr>
        <p:txBody>
          <a:bodyPr wrap="none" rtlCol="0">
            <a:spAutoFit/>
          </a:bodyPr>
          <a:lstStyle/>
          <a:p>
            <a:pPr algn="ctr"/>
            <a:r>
              <a:rPr lang="en-TW" sz="1050" dirty="0">
                <a:solidFill>
                  <a:srgbClr val="FF0000"/>
                </a:solidFill>
                <a:latin typeface="STXinwei" panose="02010800040101010101" pitchFamily="2" charset="-122"/>
                <a:ea typeface="STXinwei" panose="02010800040101010101" pitchFamily="2" charset="-122"/>
              </a:rPr>
              <a:t>Trace</a:t>
            </a:r>
            <a:r>
              <a:rPr lang="zh-CN" altLang="en-US" sz="1050" dirty="0">
                <a:solidFill>
                  <a:srgbClr val="FF0000"/>
                </a:solidFill>
                <a:latin typeface="STXinwei" panose="02010800040101010101" pitchFamily="2" charset="-122"/>
                <a:ea typeface="STXinwei" panose="02010800040101010101" pitchFamily="2" charset="-122"/>
              </a:rPr>
              <a:t> </a:t>
            </a:r>
            <a:r>
              <a:rPr lang="en-US" altLang="zh-CN" sz="1050" dirty="0">
                <a:solidFill>
                  <a:srgbClr val="FF0000"/>
                </a:solidFill>
                <a:latin typeface="STXinwei" panose="02010800040101010101" pitchFamily="2" charset="-122"/>
                <a:ea typeface="STXinwei" panose="02010800040101010101" pitchFamily="2" charset="-122"/>
              </a:rPr>
              <a:t>Semantics</a:t>
            </a:r>
          </a:p>
          <a:p>
            <a:pPr algn="ctr"/>
            <a:r>
              <a:rPr lang="en-TW" sz="1050"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3104107" y="3346028"/>
            <a:ext cx="1120820" cy="577081"/>
          </a:xfrm>
          <a:prstGeom prst="rect">
            <a:avLst/>
          </a:prstGeom>
          <a:noFill/>
        </p:spPr>
        <p:txBody>
          <a:bodyPr wrap="none" rtlCol="0">
            <a:spAutoFit/>
          </a:bodyPr>
          <a:lstStyle/>
          <a:p>
            <a:r>
              <a:rPr lang="en-TW" sz="1050" dirty="0">
                <a:solidFill>
                  <a:srgbClr val="FF0000"/>
                </a:solidFill>
                <a:latin typeface="STXinwei" panose="02010800040101010101" pitchFamily="2" charset="-122"/>
                <a:ea typeface="STXinwei" panose="02010800040101010101" pitchFamily="2" charset="-122"/>
              </a:rPr>
              <a:t>Domain-Specific</a:t>
            </a:r>
          </a:p>
          <a:p>
            <a:r>
              <a:rPr lang="en-TW" sz="1050" dirty="0">
                <a:solidFill>
                  <a:srgbClr val="FF0000"/>
                </a:solidFill>
                <a:latin typeface="STXinwei" panose="02010800040101010101" pitchFamily="2" charset="-122"/>
                <a:ea typeface="STXinwei" panose="02010800040101010101" pitchFamily="2" charset="-122"/>
              </a:rPr>
              <a:t>Key-Value Pairs</a:t>
            </a:r>
          </a:p>
          <a:p>
            <a:r>
              <a:rPr lang="en-TW" sz="1050"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071120" y="2239163"/>
            <a:ext cx="822661" cy="415498"/>
          </a:xfrm>
          <a:prstGeom prst="rect">
            <a:avLst/>
          </a:prstGeom>
          <a:noFill/>
        </p:spPr>
        <p:txBody>
          <a:bodyPr wrap="none" rtlCol="0">
            <a:spAutoFit/>
          </a:bodyPr>
          <a:lstStyle/>
          <a:p>
            <a:pPr algn="ctr"/>
            <a:r>
              <a:rPr lang="en-TW" sz="1050" dirty="0">
                <a:solidFill>
                  <a:srgbClr val="FF0000"/>
                </a:solidFill>
              </a:rPr>
              <a:t>Possibility </a:t>
            </a:r>
            <a:endParaRPr lang="en-US" sz="1050" dirty="0">
              <a:solidFill>
                <a:srgbClr val="FF0000"/>
              </a:solidFill>
            </a:endParaRPr>
          </a:p>
          <a:p>
            <a:pPr algn="ctr"/>
            <a:r>
              <a:rPr lang="en-US" altLang="zh-CN" sz="1050" dirty="0">
                <a:solidFill>
                  <a:srgbClr val="FF0000"/>
                </a:solidFill>
              </a:rPr>
              <a:t>Space</a:t>
            </a:r>
            <a:endParaRPr lang="en-TW" sz="1050"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79860" y="4473632"/>
            <a:ext cx="4853627" cy="253916"/>
          </a:xfrm>
          <a:prstGeom prst="rect">
            <a:avLst/>
          </a:prstGeom>
          <a:noFill/>
        </p:spPr>
        <p:txBody>
          <a:bodyPr wrap="square" rtlCol="0">
            <a:spAutoFit/>
          </a:bodyPr>
          <a:lstStyle/>
          <a:p>
            <a:pPr algn="ctr"/>
            <a:r>
              <a:rPr lang="zh-CN" altLang="en-US" sz="1050"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sz="1050" dirty="0">
                <a:solidFill>
                  <a:schemeClr val="bg2">
                    <a:lumMod val="75000"/>
                  </a:schemeClr>
                </a:solidFill>
                <a:latin typeface="STXinwei" panose="02010800040101010101" pitchFamily="2" charset="-122"/>
                <a:ea typeface="STXinwei" panose="02010800040101010101" pitchFamily="2" charset="-122"/>
              </a:rPr>
              <a:t>OPN-IDE</a:t>
            </a:r>
            <a:r>
              <a:rPr lang="zh-CN" altLang="en-US" sz="1050"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sz="1050" dirty="0">
                <a:solidFill>
                  <a:schemeClr val="bg2">
                    <a:lumMod val="75000"/>
                  </a:schemeClr>
                </a:solidFill>
                <a:latin typeface="STXinwei" panose="02010800040101010101" pitchFamily="2" charset="-122"/>
                <a:ea typeface="STXinwei" panose="02010800040101010101" pitchFamily="2" charset="-122"/>
              </a:rPr>
              <a:t>.</a:t>
            </a:r>
            <a:endParaRPr lang="en-TW" sz="1050"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键值对的语义，是一种多层次，具备迭代特征的宣告式语法 （</a:t>
            </a:r>
            <a:r>
              <a:rPr lang="en-US" altLang="zh-CN" sz="1799" b="1" dirty="0">
                <a:latin typeface="STXinwei" panose="02010800040101010101" pitchFamily="2" charset="-122"/>
                <a:ea typeface="STXinwei" panose="02010800040101010101" pitchFamily="2" charset="-122"/>
              </a:rPr>
              <a:t>JSON/YAML</a:t>
            </a:r>
            <a:r>
              <a:rPr lang="zh-CN" altLang="en-US" sz="1799"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5083018" y="2772536"/>
            <a:ext cx="2536470" cy="1793916"/>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4658287" y="901834"/>
            <a:ext cx="3385933" cy="1669916"/>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274213" y="860920"/>
            <a:ext cx="4211502" cy="3823232"/>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5039118" y="2894150"/>
            <a:ext cx="1056571" cy="1790002"/>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4968823" y="4731199"/>
            <a:ext cx="1224656" cy="276999"/>
          </a:xfrm>
          <a:prstGeom prst="rect">
            <a:avLst/>
          </a:prstGeom>
        </p:spPr>
        <p:txBody>
          <a:bodyPr wrap="square">
            <a:spAutoFit/>
          </a:bodyPr>
          <a:lstStyle/>
          <a:p>
            <a:pPr algn="ctr"/>
            <a:r>
              <a:rPr lang="en-TW" sz="12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6193479" y="2894150"/>
            <a:ext cx="1523799" cy="17900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33" name="Rectangle 32">
            <a:extLst>
              <a:ext uri="{FF2B5EF4-FFF2-40B4-BE49-F238E27FC236}">
                <a16:creationId xmlns:a16="http://schemas.microsoft.com/office/drawing/2014/main" id="{D4575EF8-1A1E-E44E-A08C-971FB1EC6E15}"/>
              </a:ext>
            </a:extLst>
          </p:cNvPr>
          <p:cNvSpPr/>
          <p:nvPr/>
        </p:nvSpPr>
        <p:spPr>
          <a:xfrm>
            <a:off x="5842505" y="4740706"/>
            <a:ext cx="3113458" cy="276999"/>
          </a:xfrm>
          <a:prstGeom prst="rect">
            <a:avLst/>
          </a:prstGeom>
        </p:spPr>
        <p:txBody>
          <a:bodyPr wrap="square">
            <a:spAutoFit/>
          </a:bodyPr>
          <a:lstStyle/>
          <a:p>
            <a:pPr algn="ctr"/>
            <a:r>
              <a:rPr lang="en-US" altLang="zh-CN" sz="1200" dirty="0">
                <a:solidFill>
                  <a:srgbClr val="FF0000"/>
                </a:solidFill>
                <a:latin typeface="STXinwei" panose="02010800040101010101" pitchFamily="2" charset="-122"/>
                <a:ea typeface="STXinwei" panose="02010800040101010101" pitchFamily="2" charset="-122"/>
              </a:rPr>
              <a:t>Values=</a:t>
            </a:r>
            <a:r>
              <a:rPr lang="zh-CN" altLang="en-TW" sz="1200" dirty="0">
                <a:solidFill>
                  <a:srgbClr val="FF0000"/>
                </a:solidFill>
                <a:latin typeface="STXinwei" panose="02010800040101010101" pitchFamily="2" charset="-122"/>
                <a:ea typeface="STXinwei" panose="02010800040101010101" pitchFamily="2" charset="-122"/>
              </a:rPr>
              <a:t>运算</a:t>
            </a:r>
            <a:r>
              <a:rPr lang="zh-CN" altLang="en-US" sz="1200" dirty="0">
                <a:solidFill>
                  <a:srgbClr val="FF0000"/>
                </a:solidFill>
                <a:latin typeface="STXinwei" panose="02010800040101010101" pitchFamily="2" charset="-122"/>
                <a:ea typeface="STXinwei" panose="02010800040101010101" pitchFamily="2" charset="-122"/>
              </a:rPr>
              <a:t>规则（</a:t>
            </a:r>
            <a:r>
              <a:rPr lang="en-US" altLang="zh-CN" sz="1200" dirty="0">
                <a:solidFill>
                  <a:srgbClr val="FF0000"/>
                </a:solidFill>
                <a:latin typeface="STXinwei" panose="02010800040101010101" pitchFamily="2" charset="-122"/>
                <a:ea typeface="STXinwei" panose="02010800040101010101" pitchFamily="2" charset="-122"/>
              </a:rPr>
              <a:t>Rewrite rules)</a:t>
            </a:r>
            <a:endParaRPr lang="en-TW" sz="12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4571890" y="860919"/>
            <a:ext cx="4297898" cy="41240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35" name="Rectangle 34">
            <a:extLst>
              <a:ext uri="{FF2B5EF4-FFF2-40B4-BE49-F238E27FC236}">
                <a16:creationId xmlns:a16="http://schemas.microsoft.com/office/drawing/2014/main" id="{4C055377-3051-1444-B7B4-1D7471992598}"/>
              </a:ext>
            </a:extLst>
          </p:cNvPr>
          <p:cNvSpPr/>
          <p:nvPr/>
        </p:nvSpPr>
        <p:spPr>
          <a:xfrm>
            <a:off x="5164109" y="4935146"/>
            <a:ext cx="3113458" cy="276999"/>
          </a:xfrm>
          <a:prstGeom prst="rect">
            <a:avLst/>
          </a:prstGeom>
        </p:spPr>
        <p:txBody>
          <a:bodyPr wrap="square">
            <a:spAutoFit/>
          </a:bodyPr>
          <a:lstStyle/>
          <a:p>
            <a:pPr algn="ctr"/>
            <a:r>
              <a:rPr lang="en-US" altLang="zh-CN" sz="1200" dirty="0">
                <a:solidFill>
                  <a:srgbClr val="FF0000"/>
                </a:solidFill>
                <a:latin typeface="STXinwei" panose="02010800040101010101" pitchFamily="2" charset="-122"/>
                <a:ea typeface="STXinwei" panose="02010800040101010101" pitchFamily="2" charset="-122"/>
              </a:rPr>
              <a:t>Values=</a:t>
            </a:r>
            <a:r>
              <a:rPr lang="zh-CN" altLang="en-TW" sz="1200" dirty="0">
                <a:solidFill>
                  <a:srgbClr val="FF0000"/>
                </a:solidFill>
                <a:latin typeface="STXinwei" panose="02010800040101010101" pitchFamily="2" charset="-122"/>
                <a:ea typeface="STXinwei" panose="02010800040101010101" pitchFamily="2" charset="-122"/>
              </a:rPr>
              <a:t>运算</a:t>
            </a:r>
            <a:r>
              <a:rPr lang="zh-CN" altLang="en-US" sz="1200" dirty="0">
                <a:solidFill>
                  <a:srgbClr val="FF0000"/>
                </a:solidFill>
                <a:latin typeface="STXinwei" panose="02010800040101010101" pitchFamily="2" charset="-122"/>
                <a:ea typeface="STXinwei" panose="02010800040101010101" pitchFamily="2" charset="-122"/>
              </a:rPr>
              <a:t>规则（</a:t>
            </a:r>
            <a:r>
              <a:rPr lang="en-US" altLang="zh-CN" sz="1200" dirty="0">
                <a:solidFill>
                  <a:srgbClr val="FF0000"/>
                </a:solidFill>
                <a:latin typeface="STXinwei" panose="02010800040101010101" pitchFamily="2" charset="-122"/>
                <a:ea typeface="STXinwei" panose="02010800040101010101" pitchFamily="2" charset="-122"/>
              </a:rPr>
              <a:t>Rewrite rules)</a:t>
            </a:r>
            <a:endParaRPr lang="en-TW" sz="12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346438" y="1526313"/>
            <a:ext cx="1324547" cy="2756267"/>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10132" y="4504214"/>
            <a:ext cx="1324547" cy="276999"/>
          </a:xfrm>
          <a:prstGeom prst="rect">
            <a:avLst/>
          </a:prstGeom>
        </p:spPr>
        <p:txBody>
          <a:bodyPr wrap="square">
            <a:spAutoFit/>
          </a:bodyPr>
          <a:lstStyle/>
          <a:p>
            <a:pPr algn="ctr"/>
            <a:r>
              <a:rPr lang="en-TW" sz="12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1607292" y="1903356"/>
            <a:ext cx="2964598" cy="1019611"/>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5748093" y="1788207"/>
            <a:ext cx="1098379" cy="415498"/>
          </a:xfrm>
          <a:prstGeom prst="rect">
            <a:avLst/>
          </a:prstGeom>
          <a:noFill/>
        </p:spPr>
        <p:txBody>
          <a:bodyPr wrap="none" rtlCol="0">
            <a:spAutoFit/>
          </a:bodyPr>
          <a:lstStyle/>
          <a:p>
            <a:pPr algn="ctr"/>
            <a:r>
              <a:rPr lang="en-TW" sz="1050" dirty="0">
                <a:solidFill>
                  <a:srgbClr val="FF0000"/>
                </a:solidFill>
                <a:latin typeface="STXinwei" panose="02010800040101010101" pitchFamily="2" charset="-122"/>
                <a:ea typeface="STXinwei" panose="02010800040101010101" pitchFamily="2" charset="-122"/>
              </a:rPr>
              <a:t>Trace</a:t>
            </a:r>
            <a:r>
              <a:rPr lang="zh-CN" altLang="en-US" sz="1050" dirty="0">
                <a:solidFill>
                  <a:srgbClr val="FF0000"/>
                </a:solidFill>
                <a:latin typeface="STXinwei" panose="02010800040101010101" pitchFamily="2" charset="-122"/>
                <a:ea typeface="STXinwei" panose="02010800040101010101" pitchFamily="2" charset="-122"/>
              </a:rPr>
              <a:t> </a:t>
            </a:r>
            <a:r>
              <a:rPr lang="en-US" altLang="zh-CN" sz="1050" dirty="0">
                <a:solidFill>
                  <a:srgbClr val="FF0000"/>
                </a:solidFill>
                <a:latin typeface="STXinwei" panose="02010800040101010101" pitchFamily="2" charset="-122"/>
                <a:ea typeface="STXinwei" panose="02010800040101010101" pitchFamily="2" charset="-122"/>
              </a:rPr>
              <a:t>Semantics</a:t>
            </a:r>
          </a:p>
          <a:p>
            <a:pPr algn="ctr"/>
            <a:r>
              <a:rPr lang="en-TW" sz="1050"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7744253" y="3409195"/>
            <a:ext cx="986167" cy="507831"/>
          </a:xfrm>
          <a:prstGeom prst="rect">
            <a:avLst/>
          </a:prstGeom>
          <a:noFill/>
        </p:spPr>
        <p:txBody>
          <a:bodyPr wrap="none" rtlCol="0">
            <a:spAutoFit/>
          </a:bodyPr>
          <a:lstStyle/>
          <a:p>
            <a:r>
              <a:rPr lang="en-TW" sz="900" dirty="0">
                <a:solidFill>
                  <a:srgbClr val="FF0000"/>
                </a:solidFill>
                <a:latin typeface="STXinwei" panose="02010800040101010101" pitchFamily="2" charset="-122"/>
                <a:ea typeface="STXinwei" panose="02010800040101010101" pitchFamily="2" charset="-122"/>
              </a:rPr>
              <a:t>Domain-Specific</a:t>
            </a:r>
          </a:p>
          <a:p>
            <a:r>
              <a:rPr lang="en-TW" sz="900" dirty="0">
                <a:solidFill>
                  <a:srgbClr val="FF0000"/>
                </a:solidFill>
                <a:latin typeface="STXinwei" panose="02010800040101010101" pitchFamily="2" charset="-122"/>
                <a:ea typeface="STXinwei" panose="02010800040101010101" pitchFamily="2" charset="-122"/>
              </a:rPr>
              <a:t>Key-Value Pairs</a:t>
            </a:r>
          </a:p>
          <a:p>
            <a:r>
              <a:rPr lang="en-TW" sz="9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6108" y="232734"/>
            <a:ext cx="8231784" cy="350863"/>
          </a:xfrm>
        </p:spPr>
        <p:txBody>
          <a:bodyPr/>
          <a:lstStyle/>
          <a:p>
            <a:pPr algn="ctr"/>
            <a:r>
              <a:rPr lang="zh-CN" altLang="en-US" sz="1799"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5604252" y="1093793"/>
            <a:ext cx="1414606" cy="1091267"/>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06892" y="3809818"/>
            <a:ext cx="1981070" cy="1291415"/>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7660147" y="2258557"/>
            <a:ext cx="878250" cy="442695"/>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7660147" y="2774476"/>
            <a:ext cx="878249" cy="442695"/>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7660146" y="3276488"/>
            <a:ext cx="878250" cy="442696"/>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5406891" y="2530869"/>
            <a:ext cx="1688886" cy="1024048"/>
          </a:xfrm>
          <a:prstGeom prst="rect">
            <a:avLst/>
          </a:prstGeom>
        </p:spPr>
      </p:pic>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087FE046-C6E9-8D4D-B497-F57220E0BAB9}"/>
                  </a:ext>
                </a:extLst>
              </p:cNvPr>
              <p:cNvSpPr/>
              <p:nvPr/>
            </p:nvSpPr>
            <p:spPr>
              <a:xfrm>
                <a:off x="8092410" y="1936441"/>
                <a:ext cx="231367" cy="2477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050" i="1">
                          <a:solidFill>
                            <a:srgbClr val="FF0000"/>
                          </a:solidFill>
                          <a:latin typeface="Cambria Math" panose="02040503050406030204" pitchFamily="18" charset="0"/>
                        </a:rPr>
                        <m:t>∅</m:t>
                      </m:r>
                    </m:oMath>
                  </m:oMathPara>
                </a14:m>
                <a:endParaRPr lang="en-TW" sz="1050" dirty="0">
                  <a:solidFill>
                    <a:schemeClr val="tx1"/>
                  </a:solidFill>
                </a:endParaRPr>
              </a:p>
            </p:txBody>
          </p:sp>
        </mc:Choice>
        <mc:Fallback>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8092410" y="1936441"/>
                <a:ext cx="231367" cy="247748"/>
              </a:xfrm>
              <a:prstGeom prst="ellipse">
                <a:avLst/>
              </a:prstGeom>
              <a:blipFill>
                <a:blip r:embed="rId8"/>
                <a:stretch>
                  <a:fillRect/>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7936156" y="1618391"/>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8336505" y="1614836"/>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8805257" y="1701472"/>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8120790" y="1614835"/>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8494943" y="1693749"/>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8166865" y="1660909"/>
            <a:ext cx="41229" cy="275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8208094" y="1660910"/>
            <a:ext cx="174486" cy="275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8289894" y="1739823"/>
            <a:ext cx="212954" cy="23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8289893" y="1747546"/>
            <a:ext cx="523269" cy="22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7982230" y="1664465"/>
            <a:ext cx="225864" cy="271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7562406" y="1595681"/>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8207859" y="1315805"/>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8597445" y="1277636"/>
            <a:ext cx="53979" cy="539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7982230" y="1361879"/>
            <a:ext cx="233535" cy="264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8253934" y="1361879"/>
            <a:ext cx="128646" cy="260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8541017" y="1323710"/>
            <a:ext cx="64332" cy="377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8643518" y="1323710"/>
            <a:ext cx="169644" cy="38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8001315" y="916338"/>
            <a:ext cx="482449" cy="2341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87" b="1" dirty="0">
                <a:solidFill>
                  <a:schemeClr val="accent6">
                    <a:lumMod val="75000"/>
                  </a:schemeClr>
                </a:solidFill>
              </a:rPr>
              <a:t>Best</a:t>
            </a:r>
            <a:endParaRPr lang="en-TW" sz="45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7608480" y="1116190"/>
            <a:ext cx="463487" cy="487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8242539" y="1150478"/>
            <a:ext cx="11394" cy="17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8413111" y="1116190"/>
            <a:ext cx="192239" cy="169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5677362" y="2341848"/>
            <a:ext cx="1194558" cy="173124"/>
          </a:xfrm>
          <a:prstGeom prst="rect">
            <a:avLst/>
          </a:prstGeom>
          <a:noFill/>
        </p:spPr>
        <p:txBody>
          <a:bodyPr wrap="none" rtlCol="0">
            <a:spAutoFit/>
          </a:bodyPr>
          <a:lstStyle/>
          <a:p>
            <a:r>
              <a:rPr lang="en-TW" sz="525" dirty="0"/>
              <a:t>偏序关系</a:t>
            </a:r>
            <a:r>
              <a:rPr lang="zh-CN" altLang="en-US" sz="525" dirty="0"/>
              <a:t>：</a:t>
            </a:r>
            <a:r>
              <a:rPr lang="en-TW" sz="525"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5791063" y="822976"/>
            <a:ext cx="1075936" cy="173124"/>
          </a:xfrm>
          <a:prstGeom prst="rect">
            <a:avLst/>
          </a:prstGeom>
          <a:noFill/>
        </p:spPr>
        <p:txBody>
          <a:bodyPr wrap="none" rtlCol="0">
            <a:spAutoFit/>
          </a:bodyPr>
          <a:lstStyle/>
          <a:p>
            <a:r>
              <a:rPr lang="en-TW" sz="525" dirty="0"/>
              <a:t>偏序关系</a:t>
            </a:r>
            <a:r>
              <a:rPr lang="zh-CN" altLang="en-US" sz="525" dirty="0"/>
              <a:t>：高概率 ⋀ 低载重量</a:t>
            </a:r>
            <a:endParaRPr lang="en-TW" sz="525" dirty="0"/>
          </a:p>
        </p:txBody>
      </p:sp>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B2575282-56F0-934B-92D7-0469CA5A4665}"/>
                  </a:ext>
                </a:extLst>
              </p:cNvPr>
              <p:cNvSpPr txBox="1"/>
              <p:nvPr/>
            </p:nvSpPr>
            <p:spPr>
              <a:xfrm>
                <a:off x="6871475" y="1985006"/>
                <a:ext cx="431528" cy="2192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25" b="1">
                          <a:solidFill>
                            <a:schemeClr val="accent6">
                              <a:lumMod val="75000"/>
                            </a:schemeClr>
                          </a:solidFill>
                          <a:latin typeface="Cambria Math" panose="02040503050406030204" pitchFamily="18" charset="0"/>
                        </a:rPr>
                        <m:t>𝐁𝐞𝐬𝐭</m:t>
                      </m:r>
                    </m:oMath>
                  </m:oMathPara>
                </a14:m>
                <a:endParaRPr lang="en-TW" sz="825" b="1" dirty="0">
                  <a:solidFill>
                    <a:schemeClr val="accent6">
                      <a:lumMod val="75000"/>
                    </a:schemeClr>
                  </a:solidFill>
                </a:endParaRPr>
              </a:p>
            </p:txBody>
          </p:sp>
        </mc:Choice>
        <mc:Fallback>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6871475" y="1985006"/>
                <a:ext cx="431528" cy="219291"/>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8352640E-4770-0142-8DB7-3558B04762B8}"/>
                  </a:ext>
                </a:extLst>
              </p:cNvPr>
              <p:cNvSpPr txBox="1"/>
              <p:nvPr/>
            </p:nvSpPr>
            <p:spPr>
              <a:xfrm>
                <a:off x="5680322" y="862013"/>
                <a:ext cx="30649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50" i="1">
                          <a:solidFill>
                            <a:srgbClr val="FF0000"/>
                          </a:solidFill>
                          <a:latin typeface="Cambria Math" panose="02040503050406030204" pitchFamily="18" charset="0"/>
                        </a:rPr>
                        <m:t>∅</m:t>
                      </m:r>
                    </m:oMath>
                  </m:oMathPara>
                </a14:m>
                <a:endParaRPr lang="en-TW" sz="1050" dirty="0"/>
              </a:p>
            </p:txBody>
          </p:sp>
        </mc:Choice>
        <mc:Fallback>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5680322" y="862013"/>
                <a:ext cx="306494" cy="253916"/>
              </a:xfrm>
              <a:prstGeom prst="rect">
                <a:avLst/>
              </a:prstGeom>
              <a:blipFill>
                <a:blip r:embed="rId10"/>
                <a:stretch>
                  <a:fillRect/>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5721902" y="3698215"/>
            <a:ext cx="1277914" cy="173124"/>
          </a:xfrm>
          <a:prstGeom prst="rect">
            <a:avLst/>
          </a:prstGeom>
          <a:noFill/>
        </p:spPr>
        <p:txBody>
          <a:bodyPr wrap="none" rtlCol="0">
            <a:spAutoFit/>
          </a:bodyPr>
          <a:lstStyle/>
          <a:p>
            <a:r>
              <a:rPr lang="en-TW" sz="525" dirty="0"/>
              <a:t>偏序关系</a:t>
            </a:r>
            <a:r>
              <a:rPr lang="zh-CN" altLang="en-US" sz="525" dirty="0"/>
              <a:t>：</a:t>
            </a:r>
            <a:r>
              <a:rPr lang="en-TW" sz="525" dirty="0"/>
              <a:t>财务支出</a:t>
            </a:r>
            <a:r>
              <a:rPr lang="zh-CN" altLang="en-US" sz="525" dirty="0"/>
              <a:t> ⋀ </a:t>
            </a:r>
            <a:r>
              <a:rPr lang="en-TW" sz="525"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6601024" y="3915324"/>
            <a:ext cx="0" cy="105955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8608296" y="1165844"/>
            <a:ext cx="346570" cy="150041"/>
          </a:xfrm>
          <a:prstGeom prst="rect">
            <a:avLst/>
          </a:prstGeom>
          <a:noFill/>
        </p:spPr>
        <p:txBody>
          <a:bodyPr wrap="none" rtlCol="0">
            <a:spAutoFit/>
          </a:bodyPr>
          <a:lstStyle/>
          <a:p>
            <a:r>
              <a:rPr lang="en-TW" sz="375"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8105994" y="1217382"/>
            <a:ext cx="381836" cy="150041"/>
          </a:xfrm>
          <a:prstGeom prst="rect">
            <a:avLst/>
          </a:prstGeom>
          <a:noFill/>
        </p:spPr>
        <p:txBody>
          <a:bodyPr wrap="none" rtlCol="0">
            <a:spAutoFit/>
          </a:bodyPr>
          <a:lstStyle/>
          <a:p>
            <a:r>
              <a:rPr lang="en-TW" sz="375"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7378847" y="1444982"/>
            <a:ext cx="417102" cy="150041"/>
          </a:xfrm>
          <a:prstGeom prst="rect">
            <a:avLst/>
          </a:prstGeom>
          <a:noFill/>
        </p:spPr>
        <p:txBody>
          <a:bodyPr wrap="none" rtlCol="0">
            <a:spAutoFit/>
          </a:bodyPr>
          <a:lstStyle/>
          <a:p>
            <a:r>
              <a:rPr lang="en-TW" sz="375"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8753348" y="1586404"/>
            <a:ext cx="253596" cy="150041"/>
          </a:xfrm>
          <a:prstGeom prst="rect">
            <a:avLst/>
          </a:prstGeom>
          <a:noFill/>
        </p:spPr>
        <p:txBody>
          <a:bodyPr wrap="none" rtlCol="0">
            <a:spAutoFit/>
          </a:bodyPr>
          <a:lstStyle/>
          <a:p>
            <a:r>
              <a:rPr lang="en-TW" sz="375"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7910506" y="1471721"/>
            <a:ext cx="288862" cy="150041"/>
          </a:xfrm>
          <a:prstGeom prst="rect">
            <a:avLst/>
          </a:prstGeom>
          <a:noFill/>
        </p:spPr>
        <p:txBody>
          <a:bodyPr wrap="none" rtlCol="0">
            <a:spAutoFit/>
          </a:bodyPr>
          <a:lstStyle/>
          <a:p>
            <a:r>
              <a:rPr lang="en-TW" sz="375"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8166865" y="1361879"/>
            <a:ext cx="48900" cy="260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8298823" y="1494831"/>
            <a:ext cx="284052" cy="150041"/>
          </a:xfrm>
          <a:prstGeom prst="rect">
            <a:avLst/>
          </a:prstGeom>
          <a:noFill/>
        </p:spPr>
        <p:txBody>
          <a:bodyPr wrap="none" rtlCol="0">
            <a:spAutoFit/>
          </a:bodyPr>
          <a:lstStyle/>
          <a:p>
            <a:r>
              <a:rPr lang="en-TW" sz="375"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8388379" y="1576527"/>
            <a:ext cx="256220" cy="207749"/>
          </a:xfrm>
          <a:prstGeom prst="rect">
            <a:avLst/>
          </a:prstGeom>
          <a:noFill/>
        </p:spPr>
        <p:txBody>
          <a:bodyPr wrap="square" rtlCol="0">
            <a:spAutoFit/>
          </a:bodyPr>
          <a:lstStyle/>
          <a:p>
            <a:r>
              <a:rPr lang="en-TW" sz="375"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8606331" y="1593817"/>
            <a:ext cx="248786" cy="150041"/>
          </a:xfrm>
          <a:prstGeom prst="rect">
            <a:avLst/>
          </a:prstGeom>
          <a:noFill/>
        </p:spPr>
        <p:txBody>
          <a:bodyPr wrap="none" rtlCol="0">
            <a:spAutoFit/>
          </a:bodyPr>
          <a:lstStyle/>
          <a:p>
            <a:r>
              <a:rPr lang="en-TW" sz="375"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8654820" y="1705097"/>
            <a:ext cx="53979" cy="53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8289894" y="1751171"/>
            <a:ext cx="372832" cy="221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8605350" y="1323710"/>
            <a:ext cx="57376" cy="38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7608480" y="1641756"/>
            <a:ext cx="517812" cy="33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8073415" y="1494595"/>
            <a:ext cx="381836" cy="150041"/>
          </a:xfrm>
          <a:prstGeom prst="rect">
            <a:avLst/>
          </a:prstGeom>
          <a:noFill/>
        </p:spPr>
        <p:txBody>
          <a:bodyPr wrap="none" rtlCol="0">
            <a:spAutoFit/>
          </a:bodyPr>
          <a:lstStyle/>
          <a:p>
            <a:r>
              <a:rPr lang="en-TW" sz="375"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936640" y="3907932"/>
            <a:ext cx="1829716" cy="1080138"/>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295725" y="4824342"/>
            <a:ext cx="992579" cy="253916"/>
          </a:xfrm>
          <a:prstGeom prst="rect">
            <a:avLst/>
          </a:prstGeom>
          <a:noFill/>
        </p:spPr>
        <p:txBody>
          <a:bodyPr wrap="none" rtlCol="0">
            <a:spAutoFit/>
          </a:bodyPr>
          <a:lstStyle/>
          <a:p>
            <a:r>
              <a:rPr lang="en-TW" sz="1050"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949613" y="2366505"/>
            <a:ext cx="1991886" cy="1161934"/>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295725" y="3495202"/>
            <a:ext cx="992579" cy="253916"/>
          </a:xfrm>
          <a:prstGeom prst="rect">
            <a:avLst/>
          </a:prstGeom>
          <a:noFill/>
        </p:spPr>
        <p:txBody>
          <a:bodyPr wrap="none" rtlCol="0">
            <a:spAutoFit/>
          </a:bodyPr>
          <a:lstStyle/>
          <a:p>
            <a:r>
              <a:rPr lang="en-TW" sz="1050"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86414" y="1031905"/>
            <a:ext cx="1882934" cy="1088416"/>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80858" y="2103097"/>
            <a:ext cx="1127232" cy="253916"/>
          </a:xfrm>
          <a:prstGeom prst="rect">
            <a:avLst/>
          </a:prstGeom>
          <a:noFill/>
        </p:spPr>
        <p:txBody>
          <a:bodyPr wrap="none" rtlCol="0">
            <a:spAutoFit/>
          </a:bodyPr>
          <a:lstStyle/>
          <a:p>
            <a:r>
              <a:rPr lang="en-TW" sz="1050" dirty="0"/>
              <a:t>可行性枚举语义</a:t>
            </a:r>
          </a:p>
        </p:txBody>
      </p:sp>
      <p:pic>
        <p:nvPicPr>
          <p:cNvPr id="197" name="Picture 2" descr="Project Apollo the Tough Decisions: Monographs in Aerospace History Number  37: Seamans Jr., Robert C: 9781470032937: Amazon.com: Books">
            <a:extLst>
              <a:ext uri="{FF2B5EF4-FFF2-40B4-BE49-F238E27FC236}">
                <a16:creationId xmlns:a16="http://schemas.microsoft.com/office/drawing/2014/main" id="{1E04C198-55B3-BB40-A7F7-41C77460A19F}"/>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482241" y="1040955"/>
            <a:ext cx="1002577" cy="1298675"/>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A0291CC4-CCC8-7441-A3D9-F38BD9BE9941}"/>
              </a:ext>
            </a:extLst>
          </p:cNvPr>
          <p:cNvSpPr txBox="1"/>
          <p:nvPr/>
        </p:nvSpPr>
        <p:spPr>
          <a:xfrm>
            <a:off x="195924" y="1340161"/>
            <a:ext cx="723275" cy="253916"/>
          </a:xfrm>
          <a:prstGeom prst="rect">
            <a:avLst/>
          </a:prstGeom>
          <a:noFill/>
        </p:spPr>
        <p:txBody>
          <a:bodyPr wrap="none" rtlCol="0">
            <a:spAutoFit/>
          </a:bodyPr>
          <a:lstStyle/>
          <a:p>
            <a:r>
              <a:rPr lang="en-TW" sz="1050" dirty="0"/>
              <a:t>系统决策</a:t>
            </a:r>
          </a:p>
        </p:txBody>
      </p:sp>
      <p:pic>
        <p:nvPicPr>
          <p:cNvPr id="199" name="Picture 198">
            <a:extLst>
              <a:ext uri="{FF2B5EF4-FFF2-40B4-BE49-F238E27FC236}">
                <a16:creationId xmlns:a16="http://schemas.microsoft.com/office/drawing/2014/main" id="{831F2ABD-FC19-EB49-BAB4-871C45488749}"/>
              </a:ext>
            </a:extLst>
          </p:cNvPr>
          <p:cNvPicPr>
            <a:picLocks noChangeAspect="1"/>
          </p:cNvPicPr>
          <p:nvPr/>
        </p:nvPicPr>
        <p:blipFill>
          <a:blip r:embed="rId15"/>
          <a:stretch>
            <a:fillRect/>
          </a:stretch>
        </p:blipFill>
        <p:spPr>
          <a:xfrm>
            <a:off x="1482241" y="3644505"/>
            <a:ext cx="1002577" cy="1497991"/>
          </a:xfrm>
          <a:prstGeom prst="rect">
            <a:avLst/>
          </a:prstGeom>
        </p:spPr>
      </p:pic>
      <p:sp>
        <p:nvSpPr>
          <p:cNvPr id="200" name="TextBox 199">
            <a:extLst>
              <a:ext uri="{FF2B5EF4-FFF2-40B4-BE49-F238E27FC236}">
                <a16:creationId xmlns:a16="http://schemas.microsoft.com/office/drawing/2014/main" id="{85445082-8D11-4940-A0BC-2E31F7C8A499}"/>
              </a:ext>
            </a:extLst>
          </p:cNvPr>
          <p:cNvSpPr txBox="1"/>
          <p:nvPr/>
        </p:nvSpPr>
        <p:spPr>
          <a:xfrm>
            <a:off x="131676" y="4207288"/>
            <a:ext cx="723275" cy="253916"/>
          </a:xfrm>
          <a:prstGeom prst="rect">
            <a:avLst/>
          </a:prstGeom>
          <a:noFill/>
        </p:spPr>
        <p:txBody>
          <a:bodyPr wrap="none" rtlCol="0">
            <a:spAutoFit/>
          </a:bodyPr>
          <a:lstStyle/>
          <a:p>
            <a:r>
              <a:rPr lang="en-TW" sz="1050" dirty="0"/>
              <a:t>财务会计</a:t>
            </a:r>
          </a:p>
        </p:txBody>
      </p:sp>
      <p:pic>
        <p:nvPicPr>
          <p:cNvPr id="1026" name="Picture 2" descr="Scheduling, route planning and public transport planning">
            <a:extLst>
              <a:ext uri="{FF2B5EF4-FFF2-40B4-BE49-F238E27FC236}">
                <a16:creationId xmlns:a16="http://schemas.microsoft.com/office/drawing/2014/main" id="{A3DEBAB1-D0F1-2349-8EAD-349C4E6C1E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7198" y="2643568"/>
            <a:ext cx="1152664" cy="735743"/>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FD6C01BF-FC88-A34B-9807-C8F75B16F43C}"/>
              </a:ext>
            </a:extLst>
          </p:cNvPr>
          <p:cNvSpPr txBox="1"/>
          <p:nvPr/>
        </p:nvSpPr>
        <p:spPr>
          <a:xfrm>
            <a:off x="152866" y="2872994"/>
            <a:ext cx="723275" cy="253916"/>
          </a:xfrm>
          <a:prstGeom prst="rect">
            <a:avLst/>
          </a:prstGeom>
          <a:noFill/>
        </p:spPr>
        <p:txBody>
          <a:bodyPr wrap="none" rtlCol="0">
            <a:spAutoFit/>
          </a:bodyPr>
          <a:lstStyle/>
          <a:p>
            <a:r>
              <a:rPr lang="en-TW" sz="1050"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7474487" y="3848197"/>
            <a:ext cx="1346044" cy="302804"/>
          </a:xfrm>
          <a:prstGeom prst="rect">
            <a:avLst/>
          </a:prstGeom>
          <a:noFill/>
          <a:ln>
            <a:noFill/>
          </a:ln>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375" dirty="0">
                <a:latin typeface="STXinwei" panose="02010800040101010101" pitchFamily="2" charset="-122"/>
                <a:ea typeface="STXinwei" panose="02010800040101010101" pitchFamily="2" charset="-122"/>
              </a:rPr>
              <a:t>1970</a:t>
            </a:r>
            <a:r>
              <a:rPr lang="zh-CN" altLang="en-US" sz="375" dirty="0">
                <a:latin typeface="STXinwei" panose="02010800040101010101" pitchFamily="2" charset="-122"/>
                <a:ea typeface="STXinwei" panose="02010800040101010101" pitchFamily="2" charset="-122"/>
              </a:rPr>
              <a:t>年前，</a:t>
            </a:r>
            <a:endParaRPr lang="en-US" altLang="zh-CN" sz="375" dirty="0">
              <a:latin typeface="STXinwei" panose="02010800040101010101" pitchFamily="2" charset="-122"/>
              <a:ea typeface="STXinwei" panose="02010800040101010101" pitchFamily="2" charset="-122"/>
            </a:endParaRPr>
          </a:p>
          <a:p>
            <a:pPr marL="0" indent="0">
              <a:buNone/>
            </a:pPr>
            <a:r>
              <a:rPr lang="zh-CN" altLang="en-US" sz="375" dirty="0">
                <a:latin typeface="STXinwei" panose="02010800040101010101" pitchFamily="2" charset="-122"/>
                <a:ea typeface="STXinwei" panose="02010800040101010101" pitchFamily="2" charset="-122"/>
              </a:rPr>
              <a:t>在可支配预算资源内，至少完成一次载人月球旅程</a:t>
            </a:r>
            <a:endParaRPr lang="zh-TW" altLang="en-US" sz="375"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7316665" y="4231812"/>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a:t>
            </a:r>
            <a:r>
              <a:rPr lang="en-TW" sz="6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7900214" y="4230727"/>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375" dirty="0">
                <a:solidFill>
                  <a:schemeClr val="tx1"/>
                </a:solidFill>
              </a:rPr>
              <a:t>实际开销</a:t>
            </a:r>
            <a:r>
              <a:rPr lang="en-US" sz="375" dirty="0">
                <a:solidFill>
                  <a:schemeClr val="tx1"/>
                </a:solidFill>
              </a:rPr>
              <a:t>&lt;</a:t>
            </a:r>
            <a:r>
              <a:rPr lang="en-TW" sz="375"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8483763" y="4230727"/>
            <a:ext cx="556742" cy="1767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45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7899209" y="4698168"/>
            <a:ext cx="556742" cy="17672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375"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7595036" y="4408533"/>
            <a:ext cx="385706" cy="3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8177580" y="4407449"/>
            <a:ext cx="1005" cy="290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8374418" y="4407449"/>
            <a:ext cx="387716" cy="316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195923" y="583597"/>
            <a:ext cx="110799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7691934" y="642538"/>
            <a:ext cx="110799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偏序结构</a:t>
            </a:r>
          </a:p>
        </p:txBody>
      </p:sp>
      <p:sp>
        <p:nvSpPr>
          <p:cNvPr id="127" name="TextBox 126">
            <a:extLst>
              <a:ext uri="{FF2B5EF4-FFF2-40B4-BE49-F238E27FC236}">
                <a16:creationId xmlns:a16="http://schemas.microsoft.com/office/drawing/2014/main" id="{F416BB75-E427-2B44-8BBA-A895A2AF6DF5}"/>
              </a:ext>
            </a:extLst>
          </p:cNvPr>
          <p:cNvSpPr txBox="1"/>
          <p:nvPr/>
        </p:nvSpPr>
        <p:spPr>
          <a:xfrm>
            <a:off x="1450829" y="583978"/>
            <a:ext cx="1107996"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参考文献</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221968" y="586963"/>
            <a:ext cx="1569660"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5604252" y="590728"/>
            <a:ext cx="1569660" cy="369204"/>
          </a:xfrm>
          <a:prstGeom prst="rect">
            <a:avLst/>
          </a:prstGeom>
          <a:noFill/>
        </p:spPr>
        <p:txBody>
          <a:bodyPr wrap="none" rtlCol="0">
            <a:spAutoFit/>
          </a:bodyPr>
          <a:lstStyle/>
          <a:p>
            <a:r>
              <a:rPr lang="en-TW" sz="1799"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311700" y="336162"/>
            <a:ext cx="8520600" cy="572476"/>
          </a:xfrm>
        </p:spPr>
        <p:txBody>
          <a:bodyPr>
            <a:normAutofit fontScale="90000"/>
          </a:bodyPr>
          <a:lstStyle/>
          <a:p>
            <a:pPr algn="ctr"/>
            <a:r>
              <a:rPr lang="en-TW" sz="2399" dirty="0">
                <a:solidFill>
                  <a:srgbClr val="C00000"/>
                </a:solidFill>
                <a:latin typeface="STXinwei" panose="02010800040101010101" pitchFamily="2" charset="-122"/>
                <a:ea typeface="STXinwei" panose="02010800040101010101" pitchFamily="2" charset="-122"/>
              </a:rPr>
              <a:t>可表函子</a:t>
            </a:r>
            <a:br>
              <a:rPr lang="en-TW" sz="2399" dirty="0">
                <a:solidFill>
                  <a:srgbClr val="C00000"/>
                </a:solidFill>
                <a:latin typeface="STXinwei" panose="02010800040101010101" pitchFamily="2" charset="-122"/>
                <a:ea typeface="STXinwei" panose="02010800040101010101" pitchFamily="2" charset="-122"/>
              </a:rPr>
            </a:br>
            <a:r>
              <a:rPr lang="en-TW" sz="1349"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34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47</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093859" y="3108865"/>
            <a:ext cx="5257330" cy="369204"/>
          </a:xfrm>
          <a:prstGeom prst="rect">
            <a:avLst/>
          </a:prstGeom>
          <a:noFill/>
        </p:spPr>
        <p:txBody>
          <a:bodyPr wrap="square" rtlCol="0">
            <a:spAutoFit/>
          </a:bodyPr>
          <a:lstStyle/>
          <a:p>
            <a:pPr algn="ctr"/>
            <a:r>
              <a:rPr lang="en-TW" sz="1799" dirty="0"/>
              <a:t>Map arbitrary system from a </a:t>
            </a:r>
            <a:r>
              <a:rPr lang="en-TW" sz="1799" dirty="0">
                <a:latin typeface="ACADEMY ENGRAVED LET PLAIN:1.0" panose="02000000000000000000" pitchFamily="2" charset="0"/>
              </a:rPr>
              <a:t>Category</a:t>
            </a:r>
            <a:r>
              <a:rPr lang="en-TW" sz="1799" dirty="0"/>
              <a:t> to a </a:t>
            </a:r>
            <a:r>
              <a:rPr lang="en-TW" sz="1799" dirty="0">
                <a:latin typeface="ACADEMY ENGRAVED LET PLAIN:1.0" panose="02000000000000000000" pitchFamily="2" charset="0"/>
              </a:rPr>
              <a:t>Set</a:t>
            </a:r>
            <a:r>
              <a:rPr lang="zh-CN" altLang="en-US" sz="1799" dirty="0">
                <a:latin typeface="ACADEMY ENGRAVED LET PLAIN:1.0" panose="02000000000000000000" pitchFamily="2" charset="0"/>
              </a:rPr>
              <a:t>。</a:t>
            </a:r>
            <a:endParaRPr lang="en-TW" sz="1799"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270983" y="2779314"/>
            <a:ext cx="8602035" cy="369204"/>
          </a:xfrm>
          <a:prstGeom prst="rect">
            <a:avLst/>
          </a:prstGeom>
          <a:noFill/>
        </p:spPr>
        <p:txBody>
          <a:bodyPr wrap="none" rtlCol="0">
            <a:spAutoFit/>
          </a:bodyPr>
          <a:lstStyle/>
          <a:p>
            <a:pPr algn="ctr"/>
            <a:r>
              <a:rPr lang="zh-CN" altLang="en-US" sz="1799" dirty="0">
                <a:latin typeface="STXinwei" panose="02010800040101010101" pitchFamily="2" charset="-122"/>
                <a:ea typeface="STXinwei" panose="02010800040101010101" pitchFamily="2" charset="-122"/>
              </a:rPr>
              <a:t>将任意“系统范畴”（</a:t>
            </a:r>
            <a:r>
              <a:rPr lang="en-TW" sz="1799" dirty="0">
                <a:latin typeface="ACADEMY ENGRAVED LET PLAIN:1.0" panose="02000000000000000000" pitchFamily="2" charset="0"/>
              </a:rPr>
              <a:t> Category </a:t>
            </a:r>
            <a:r>
              <a:rPr lang="zh-CN" altLang="en-US" sz="1799" dirty="0">
                <a:latin typeface="STXinwei" panose="02010800040101010101" pitchFamily="2" charset="-122"/>
                <a:ea typeface="STXinwei" panose="02010800040101010101" pitchFamily="2" charset="-122"/>
              </a:rPr>
              <a:t>） ，转化为以“集合范畴”（</a:t>
            </a:r>
            <a:r>
              <a:rPr lang="en-TW" sz="1799" dirty="0">
                <a:latin typeface="ACADEMY ENGRAVED LET PLAIN:1.0" panose="02000000000000000000" pitchFamily="2" charset="0"/>
              </a:rPr>
              <a:t> Set </a:t>
            </a:r>
            <a:r>
              <a:rPr lang="zh-CN" altLang="en-US" sz="1799" dirty="0">
                <a:latin typeface="STXinwei" panose="02010800040101010101" pitchFamily="2" charset="-122"/>
                <a:ea typeface="STXinwei" panose="02010800040101010101" pitchFamily="2" charset="-122"/>
              </a:rPr>
              <a:t>）的映射规则。</a:t>
            </a:r>
            <a:endParaRPr lang="en-TW" sz="1799"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922216" y="1177437"/>
            <a:ext cx="7802137" cy="1107739"/>
          </a:xfrm>
          <a:prstGeom prst="rect">
            <a:avLst/>
          </a:prstGeom>
          <a:noFill/>
        </p:spPr>
        <p:txBody>
          <a:bodyPr wrap="none" rtlCol="0">
            <a:spAutoFit/>
          </a:bodyPr>
          <a:lstStyle/>
          <a:p>
            <a:pPr algn="ctr"/>
            <a:r>
              <a:rPr lang="zh-CN" altLang="en-US" sz="3299" dirty="0">
                <a:latin typeface="STXinwei" panose="02010800040101010101" pitchFamily="2" charset="-122"/>
                <a:ea typeface="STXinwei" panose="02010800040101010101" pitchFamily="2" charset="-122"/>
              </a:rPr>
              <a:t>以</a:t>
            </a:r>
            <a:r>
              <a:rPr lang="en-US" altLang="zh-CN" sz="3299" dirty="0" err="1">
                <a:solidFill>
                  <a:srgbClr val="C00000"/>
                </a:solidFill>
                <a:latin typeface="STXinwei" panose="02010800040101010101" pitchFamily="2" charset="-122"/>
                <a:ea typeface="STXinwei" panose="02010800040101010101" pitchFamily="2" charset="-122"/>
              </a:rPr>
              <a:t>AoS</a:t>
            </a:r>
            <a:r>
              <a:rPr lang="zh-CN" altLang="en-US" sz="3299" dirty="0">
                <a:latin typeface="STXinwei" panose="02010800040101010101" pitchFamily="2" charset="-122"/>
                <a:ea typeface="STXinwei" panose="02010800040101010101" pitchFamily="2" charset="-122"/>
              </a:rPr>
              <a:t>的编码、枚举、评估为例：</a:t>
            </a:r>
            <a:endParaRPr lang="en-TW" sz="3299" dirty="0">
              <a:latin typeface="STXinwei" panose="02010800040101010101" pitchFamily="2" charset="-122"/>
              <a:ea typeface="STXinwei" panose="02010800040101010101" pitchFamily="2" charset="-122"/>
            </a:endParaRPr>
          </a:p>
          <a:p>
            <a:pPr algn="ctr"/>
            <a:r>
              <a:rPr lang="en-TW" sz="3299" dirty="0">
                <a:latin typeface="STXinwei" panose="02010800040101010101" pitchFamily="2" charset="-122"/>
                <a:ea typeface="STXinwei" panose="02010800040101010101" pitchFamily="2" charset="-122"/>
              </a:rPr>
              <a:t>函子是</a:t>
            </a:r>
            <a:r>
              <a:rPr lang="en-TW" sz="3299" dirty="0">
                <a:solidFill>
                  <a:srgbClr val="FF0000"/>
                </a:solidFill>
                <a:latin typeface="STXinwei" panose="02010800040101010101" pitchFamily="2" charset="-122"/>
                <a:ea typeface="STXinwei" panose="02010800040101010101" pitchFamily="2" charset="-122"/>
              </a:rPr>
              <a:t>联通多层次</a:t>
            </a:r>
            <a:r>
              <a:rPr lang="en-TW" sz="3299" dirty="0">
                <a:latin typeface="STXinwei" panose="02010800040101010101" pitchFamily="2" charset="-122"/>
                <a:ea typeface="STXinwei" panose="02010800040101010101" pitchFamily="2" charset="-122"/>
              </a:rPr>
              <a:t>系统数据的映射机制</a:t>
            </a:r>
            <a:r>
              <a:rPr lang="zh-CN" altLang="en-US" sz="3299" dirty="0">
                <a:latin typeface="STXinwei" panose="02010800040101010101" pitchFamily="2" charset="-122"/>
                <a:ea typeface="STXinwei" panose="02010800040101010101" pitchFamily="2" charset="-122"/>
              </a:rPr>
              <a:t>。</a:t>
            </a:r>
            <a:endParaRPr lang="en-US" altLang="zh-CN" sz="3299"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208827" y="2138160"/>
            <a:ext cx="4246421" cy="253916"/>
          </a:xfrm>
          <a:prstGeom prst="rect">
            <a:avLst/>
          </a:prstGeom>
          <a:noFill/>
        </p:spPr>
        <p:txBody>
          <a:bodyPr wrap="square" rtlCol="0">
            <a:spAutoFit/>
          </a:bodyPr>
          <a:lstStyle/>
          <a:p>
            <a:pPr algn="ctr"/>
            <a:r>
              <a:rPr lang="en-TW" sz="105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2422213" y="4527230"/>
            <a:ext cx="4299575" cy="276999"/>
          </a:xfrm>
          <a:prstGeom prst="rect">
            <a:avLst/>
          </a:prstGeom>
          <a:noFill/>
        </p:spPr>
        <p:txBody>
          <a:bodyPr wrap="none" rtlCol="0">
            <a:spAutoFit/>
          </a:bodyPr>
          <a:lstStyle/>
          <a:p>
            <a:pPr algn="ctr"/>
            <a:r>
              <a:rPr lang="en-US" sz="1200" dirty="0" err="1">
                <a:latin typeface="STXinwei" panose="02010800040101010101" pitchFamily="2" charset="-122"/>
                <a:ea typeface="STXinwei" panose="02010800040101010101" pitchFamily="2" charset="-122"/>
              </a:rPr>
              <a:t>函子的介绍</a:t>
            </a:r>
            <a:r>
              <a:rPr lang="zh-CN" altLang="en-US" sz="1200" dirty="0">
                <a:latin typeface="STXinwei" panose="02010800040101010101" pitchFamily="2" charset="-122"/>
                <a:ea typeface="STXinwei" panose="02010800040101010101" pitchFamily="2" charset="-122"/>
              </a:rPr>
              <a:t>，请见：</a:t>
            </a:r>
            <a:r>
              <a:rPr lang="en-US" altLang="zh-CN" sz="12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2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033053" y="3565401"/>
            <a:ext cx="7378944" cy="600036"/>
          </a:xfrm>
          <a:prstGeom prst="rect">
            <a:avLst/>
          </a:prstGeom>
          <a:noFill/>
        </p:spPr>
        <p:txBody>
          <a:bodyPr wrap="none" rtlCol="0">
            <a:spAutoFit/>
          </a:bodyPr>
          <a:lstStyle/>
          <a:p>
            <a:pPr algn="ctr"/>
            <a:r>
              <a:rPr lang="en-TW" sz="3299"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3299" dirty="0">
                <a:solidFill>
                  <a:srgbClr val="FF0000"/>
                </a:solidFill>
                <a:latin typeface="STXinwei" panose="02010800040101010101" pitchFamily="2" charset="-122"/>
                <a:ea typeface="STXinwei" panose="02010800040101010101" pitchFamily="2" charset="-122"/>
              </a:rPr>
              <a:t>。</a:t>
            </a:r>
            <a:endParaRPr lang="en-TW" sz="3299"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1696746" y="4192728"/>
            <a:ext cx="5750509" cy="253916"/>
          </a:xfrm>
          <a:prstGeom prst="rect">
            <a:avLst/>
          </a:prstGeom>
          <a:noFill/>
        </p:spPr>
        <p:txBody>
          <a:bodyPr wrap="square" rtlCol="0">
            <a:spAutoFit/>
          </a:bodyPr>
          <a:lstStyle/>
          <a:p>
            <a:pPr algn="ctr"/>
            <a:r>
              <a:rPr lang="zh-CN" altLang="en-US" sz="1050" dirty="0">
                <a:latin typeface="STXinwei" panose="02010800040101010101" pitchFamily="2" charset="-122"/>
                <a:ea typeface="STXinwei" panose="02010800040101010101" pitchFamily="2" charset="-122"/>
              </a:rPr>
              <a:t>统一不变的数据</a:t>
            </a:r>
            <a:r>
              <a:rPr lang="zh-CN" altLang="en-TW" sz="1050" dirty="0">
                <a:latin typeface="STXinwei" panose="02010800040101010101" pitchFamily="2" charset="-122"/>
                <a:ea typeface="STXinwei" panose="02010800040101010101" pitchFamily="2" charset="-122"/>
              </a:rPr>
              <a:t>格式</a:t>
            </a:r>
            <a:r>
              <a:rPr lang="zh-CN" altLang="en-US" sz="1050" dirty="0">
                <a:latin typeface="STXinwei" panose="02010800040101010101" pitchFamily="2" charset="-122"/>
                <a:ea typeface="STXinwei" panose="02010800040101010101" pitchFamily="2" charset="-122"/>
              </a:rPr>
              <a:t>（集合范畴） ，体现一种横跨所有系统的抽象对称性。</a:t>
            </a:r>
            <a:endParaRPr lang="en-TW"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311700" y="336162"/>
            <a:ext cx="8520600" cy="572476"/>
          </a:xfrm>
        </p:spPr>
        <p:txBody>
          <a:bodyPr>
            <a:normAutofit fontScale="90000"/>
          </a:bodyPr>
          <a:lstStyle/>
          <a:p>
            <a:pPr algn="ctr"/>
            <a:r>
              <a:rPr lang="en-TW" sz="2399" dirty="0">
                <a:solidFill>
                  <a:srgbClr val="C00000"/>
                </a:solidFill>
                <a:latin typeface="STXinwei" panose="02010800040101010101" pitchFamily="2" charset="-122"/>
                <a:ea typeface="STXinwei" panose="02010800040101010101" pitchFamily="2" charset="-122"/>
              </a:rPr>
              <a:t>代数元语言</a:t>
            </a:r>
            <a:r>
              <a:rPr lang="zh-CN" altLang="en-US" sz="2399" dirty="0">
                <a:solidFill>
                  <a:srgbClr val="C00000"/>
                </a:solidFill>
                <a:latin typeface="STXinwei" panose="02010800040101010101" pitchFamily="2" charset="-122"/>
                <a:ea typeface="STXinwei" panose="02010800040101010101" pitchFamily="2" charset="-122"/>
              </a:rPr>
              <a:t>（</a:t>
            </a:r>
            <a:r>
              <a:rPr lang="en-US" altLang="zh-CN" sz="2399" dirty="0" err="1">
                <a:solidFill>
                  <a:srgbClr val="C00000"/>
                </a:solidFill>
                <a:latin typeface="STXinwei" panose="02010800040101010101" pitchFamily="2" charset="-122"/>
                <a:ea typeface="STXinwei" panose="02010800040101010101" pitchFamily="2" charset="-122"/>
              </a:rPr>
              <a:t>AoS</a:t>
            </a:r>
            <a:r>
              <a:rPr lang="zh-CN" altLang="en-US" sz="2399" dirty="0">
                <a:solidFill>
                  <a:srgbClr val="C00000"/>
                </a:solidFill>
                <a:latin typeface="STXinwei" panose="02010800040101010101" pitchFamily="2" charset="-122"/>
                <a:ea typeface="STXinwei" panose="02010800040101010101" pitchFamily="2" charset="-122"/>
              </a:rPr>
              <a:t>）</a:t>
            </a:r>
            <a:r>
              <a:rPr lang="en-TW" sz="2399" dirty="0">
                <a:solidFill>
                  <a:srgbClr val="C00000"/>
                </a:solidFill>
                <a:latin typeface="STXinwei" panose="02010800040101010101" pitchFamily="2" charset="-122"/>
                <a:ea typeface="STXinwei" panose="02010800040101010101" pitchFamily="2" charset="-122"/>
              </a:rPr>
              <a:t>和DevOps的结合</a:t>
            </a:r>
            <a:br>
              <a:rPr lang="en-TW" sz="2399" dirty="0">
                <a:solidFill>
                  <a:srgbClr val="C00000"/>
                </a:solidFill>
                <a:latin typeface="STXinwei" panose="02010800040101010101" pitchFamily="2" charset="-122"/>
                <a:ea typeface="STXinwei" panose="02010800040101010101" pitchFamily="2" charset="-122"/>
              </a:rPr>
            </a:br>
            <a:r>
              <a:rPr lang="en-US" sz="1349" dirty="0">
                <a:solidFill>
                  <a:srgbClr val="C00000"/>
                </a:solidFill>
                <a:latin typeface="STXinwei" panose="02010800040101010101" pitchFamily="2" charset="-122"/>
                <a:ea typeface="STXinwei" panose="02010800040101010101" pitchFamily="2" charset="-122"/>
                <a:hlinkClick r:id="rId3"/>
              </a:rPr>
              <a:t>wikipedia: </a:t>
            </a:r>
            <a:r>
              <a:rPr lang="zh-TW" altLang="en-US" sz="1349" dirty="0">
                <a:solidFill>
                  <a:srgbClr val="C00000"/>
                </a:solidFill>
                <a:latin typeface="STXinwei" panose="02010800040101010101" pitchFamily="2" charset="-122"/>
                <a:ea typeface="STXinwei" panose="02010800040101010101" pitchFamily="2" charset="-122"/>
                <a:hlinkClick r:id="rId3"/>
              </a:rPr>
              <a:t>偏序关系</a:t>
            </a:r>
            <a:endParaRPr lang="en-TW" sz="134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48</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305722" y="1061712"/>
            <a:ext cx="6532558" cy="1107739"/>
          </a:xfrm>
          <a:prstGeom prst="rect">
            <a:avLst/>
          </a:prstGeom>
          <a:noFill/>
        </p:spPr>
        <p:txBody>
          <a:bodyPr wrap="none" rtlCol="0">
            <a:spAutoFit/>
          </a:bodyPr>
          <a:lstStyle/>
          <a:p>
            <a:pPr algn="ctr"/>
            <a:r>
              <a:rPr lang="zh-CN" altLang="en-US" sz="3299" dirty="0">
                <a:latin typeface="STXinwei" panose="02010800040101010101" pitchFamily="2" charset="-122"/>
                <a:ea typeface="STXinwei" panose="02010800040101010101" pitchFamily="2" charset="-122"/>
              </a:rPr>
              <a:t>利用</a:t>
            </a:r>
            <a:r>
              <a:rPr lang="zh-CN" altLang="en-US" sz="3299" dirty="0">
                <a:solidFill>
                  <a:srgbClr val="C00000"/>
                </a:solidFill>
                <a:latin typeface="STXinwei" panose="02010800040101010101" pitchFamily="2" charset="-122"/>
                <a:ea typeface="STXinwei" panose="02010800040101010101" pitchFamily="2" charset="-122"/>
              </a:rPr>
              <a:t>代数元语言</a:t>
            </a:r>
            <a:r>
              <a:rPr lang="zh-CN" altLang="en-US" sz="3299" dirty="0">
                <a:latin typeface="STXinwei" panose="02010800040101010101" pitchFamily="2" charset="-122"/>
                <a:ea typeface="STXinwei" panose="02010800040101010101" pitchFamily="2" charset="-122"/>
              </a:rPr>
              <a:t>的数据封闭性：</a:t>
            </a:r>
            <a:endParaRPr lang="en-TW" sz="3299" dirty="0">
              <a:latin typeface="STXinwei" panose="02010800040101010101" pitchFamily="2" charset="-122"/>
              <a:ea typeface="STXinwei" panose="02010800040101010101" pitchFamily="2" charset="-122"/>
            </a:endParaRPr>
          </a:p>
          <a:p>
            <a:pPr algn="ctr"/>
            <a:r>
              <a:rPr lang="en-TW" sz="3299" dirty="0">
                <a:solidFill>
                  <a:srgbClr val="FF0000"/>
                </a:solidFill>
                <a:latin typeface="STXinwei" panose="02010800040101010101" pitchFamily="2" charset="-122"/>
                <a:ea typeface="STXinwei" panose="02010800040101010101" pitchFamily="2" charset="-122"/>
              </a:rPr>
              <a:t>联通跨领域</a:t>
            </a:r>
            <a:r>
              <a:rPr lang="zh-CN" altLang="en-US" sz="3299" dirty="0">
                <a:solidFill>
                  <a:srgbClr val="FF0000"/>
                </a:solidFill>
                <a:latin typeface="STXinwei" panose="02010800040101010101" pitchFamily="2" charset="-122"/>
                <a:ea typeface="STXinwei" panose="02010800040101010101" pitchFamily="2" charset="-122"/>
              </a:rPr>
              <a:t>、</a:t>
            </a:r>
            <a:r>
              <a:rPr lang="en-TW" sz="3299" dirty="0">
                <a:solidFill>
                  <a:srgbClr val="FF0000"/>
                </a:solidFill>
                <a:latin typeface="STXinwei" panose="02010800040101010101" pitchFamily="2" charset="-122"/>
                <a:ea typeface="STXinwei" panose="02010800040101010101" pitchFamily="2" charset="-122"/>
              </a:rPr>
              <a:t>多层次</a:t>
            </a:r>
            <a:r>
              <a:rPr lang="en-TW" sz="3299" dirty="0">
                <a:latin typeface="STXinwei" panose="02010800040101010101" pitchFamily="2" charset="-122"/>
                <a:ea typeface="STXinwei" panose="02010800040101010101" pitchFamily="2" charset="-122"/>
              </a:rPr>
              <a:t>的语义模型</a:t>
            </a:r>
            <a:r>
              <a:rPr lang="zh-CN" altLang="en-US" sz="3299" dirty="0">
                <a:latin typeface="STXinwei" panose="02010800040101010101" pitchFamily="2" charset="-122"/>
                <a:ea typeface="STXinwei" panose="02010800040101010101" pitchFamily="2" charset="-122"/>
              </a:rPr>
              <a:t>。</a:t>
            </a:r>
            <a:endParaRPr lang="en-US" altLang="zh-CN" sz="3299"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C7A4FB8A-241A-9A45-9956-F12052DD573D}"/>
              </a:ext>
            </a:extLst>
          </p:cNvPr>
          <p:cNvPicPr>
            <a:picLocks noChangeAspect="1"/>
          </p:cNvPicPr>
          <p:nvPr/>
        </p:nvPicPr>
        <p:blipFill>
          <a:blip r:embed="rId4"/>
          <a:stretch>
            <a:fillRect/>
          </a:stretch>
        </p:blipFill>
        <p:spPr>
          <a:xfrm>
            <a:off x="357771" y="2133553"/>
            <a:ext cx="1659408" cy="1330363"/>
          </a:xfrm>
          <a:prstGeom prst="rect">
            <a:avLst/>
          </a:prstGeom>
        </p:spPr>
      </p:pic>
      <p:sp>
        <p:nvSpPr>
          <p:cNvPr id="3" name="TextBox 2">
            <a:extLst>
              <a:ext uri="{FF2B5EF4-FFF2-40B4-BE49-F238E27FC236}">
                <a16:creationId xmlns:a16="http://schemas.microsoft.com/office/drawing/2014/main" id="{83250B92-5971-6545-B3BB-F3D6DABB9D6F}"/>
              </a:ext>
            </a:extLst>
          </p:cNvPr>
          <p:cNvSpPr txBox="1"/>
          <p:nvPr/>
        </p:nvSpPr>
        <p:spPr>
          <a:xfrm>
            <a:off x="3692591" y="2169451"/>
            <a:ext cx="1758815" cy="253916"/>
          </a:xfrm>
          <a:prstGeom prst="rect">
            <a:avLst/>
          </a:prstGeom>
          <a:noFill/>
        </p:spPr>
        <p:txBody>
          <a:bodyPr wrap="none" rtlCol="0">
            <a:spAutoFit/>
          </a:bodyPr>
          <a:lstStyle/>
          <a:p>
            <a:r>
              <a:rPr lang="en-TW" sz="105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5451406" y="3762587"/>
            <a:ext cx="961052" cy="51958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可能性描述语言</a:t>
            </a:r>
          </a:p>
        </p:txBody>
      </p:sp>
      <p:sp>
        <p:nvSpPr>
          <p:cNvPr id="7" name="Oval 6">
            <a:extLst>
              <a:ext uri="{FF2B5EF4-FFF2-40B4-BE49-F238E27FC236}">
                <a16:creationId xmlns:a16="http://schemas.microsoft.com/office/drawing/2014/main" id="{4D99C562-D95D-1E4A-82B2-FAF7AEB259BD}"/>
              </a:ext>
            </a:extLst>
          </p:cNvPr>
          <p:cNvSpPr/>
          <p:nvPr/>
        </p:nvSpPr>
        <p:spPr>
          <a:xfrm>
            <a:off x="5451406" y="3033868"/>
            <a:ext cx="961053" cy="430048"/>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2519266" y="3033868"/>
            <a:ext cx="961053" cy="430048"/>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4079708" y="4663217"/>
            <a:ext cx="961053" cy="430048"/>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2556765" y="3762587"/>
            <a:ext cx="896879" cy="51958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3997169" y="2460341"/>
            <a:ext cx="1126130" cy="51958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计算评估累积的知识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5123299" y="2720134"/>
            <a:ext cx="468850" cy="3767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5931932" y="3463916"/>
            <a:ext cx="1" cy="29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4900018" y="4282172"/>
            <a:ext cx="1031914" cy="444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3005205" y="4282172"/>
            <a:ext cx="1215246" cy="444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2999793" y="3463916"/>
            <a:ext cx="5412" cy="2986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3339576" y="2720134"/>
            <a:ext cx="657593" cy="3767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040" y="3635411"/>
            <a:ext cx="1031915" cy="7739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6091" y="3033868"/>
            <a:ext cx="551388" cy="5513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7134" y="3698527"/>
            <a:ext cx="971557" cy="64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313364" y="190530"/>
            <a:ext cx="8517273" cy="572476"/>
          </a:xfrm>
          <a:prstGeom prst="rect">
            <a:avLst/>
          </a:prstGeom>
          <a:ln w="9525" cap="flat" cmpd="sng">
            <a:noFill/>
            <a:prstDash val="solid"/>
            <a:round/>
            <a:headEnd type="none" w="sm" len="sm"/>
            <a:tailEnd type="none" w="sm" len="sm"/>
          </a:ln>
        </p:spPr>
        <p:txBody>
          <a:bodyPr spcFirstLastPara="1" vert="horz" wrap="square" lIns="91389" tIns="91389" rIns="91389" bIns="91389" rtlCol="0" anchor="t" anchorCtr="0">
            <a:normAutofit/>
          </a:bodyPr>
          <a:lstStyle/>
          <a:p>
            <a:pPr algn="ctr" defTabSz="685475">
              <a:defRPr/>
            </a:pPr>
            <a:r>
              <a:rPr lang="zh-TW" altLang="en-US" sz="17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1799" dirty="0">
                <a:solidFill>
                  <a:srgbClr val="C00000"/>
                </a:solidFill>
                <a:latin typeface="STXinwei" panose="02010800040101010101" pitchFamily="2" charset="-122"/>
                <a:ea typeface="STXinwei" panose="02010800040101010101" pitchFamily="2" charset="-122"/>
                <a:cs typeface="Arial" charset="0"/>
              </a:rPr>
              <a:t>(</a:t>
            </a:r>
            <a:r>
              <a:rPr lang="en-US" sz="1799" dirty="0" err="1">
                <a:solidFill>
                  <a:srgbClr val="C00000"/>
                </a:solidFill>
                <a:latin typeface="STXinwei" panose="02010800040101010101" pitchFamily="2" charset="-122"/>
                <a:ea typeface="STXinwei" panose="02010800040101010101" pitchFamily="2" charset="-122"/>
                <a:cs typeface="Arial" charset="0"/>
              </a:rPr>
              <a:t>AoS</a:t>
            </a:r>
            <a:r>
              <a:rPr lang="en-US" sz="1799" dirty="0">
                <a:solidFill>
                  <a:srgbClr val="C00000"/>
                </a:solidFill>
                <a:latin typeface="STXinwei" panose="02010800040101010101" pitchFamily="2" charset="-122"/>
                <a:ea typeface="STXinwei" panose="02010800040101010101" pitchFamily="2" charset="-122"/>
                <a:cs typeface="Arial" charset="0"/>
              </a:rPr>
              <a:t>)</a:t>
            </a:r>
            <a:r>
              <a:rPr lang="zh-TW" altLang="en-US" sz="17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17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164928" y="2365514"/>
            <a:ext cx="1120763" cy="1120763"/>
          </a:xfrm>
          <a:prstGeom prst="rect">
            <a:avLst/>
          </a:prstGeom>
          <a:noFill/>
          <a:ln>
            <a:noFill/>
          </a:ln>
        </p:spPr>
      </p:pic>
      <p:sp>
        <p:nvSpPr>
          <p:cNvPr id="156" name="Google Shape;156;p31"/>
          <p:cNvSpPr txBox="1"/>
          <p:nvPr/>
        </p:nvSpPr>
        <p:spPr>
          <a:xfrm>
            <a:off x="752039" y="763006"/>
            <a:ext cx="1946540"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2399" b="1">
              <a:solidFill>
                <a:srgbClr val="0B5394"/>
              </a:solidFill>
              <a:latin typeface="Lato"/>
              <a:ea typeface="Lato"/>
              <a:cs typeface="Lato"/>
              <a:sym typeface="Lato"/>
            </a:endParaRPr>
          </a:p>
        </p:txBody>
      </p:sp>
      <p:sp>
        <p:nvSpPr>
          <p:cNvPr id="157" name="Google Shape;157;p31"/>
          <p:cNvSpPr txBox="1"/>
          <p:nvPr/>
        </p:nvSpPr>
        <p:spPr>
          <a:xfrm>
            <a:off x="3779507" y="763006"/>
            <a:ext cx="152940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2399" b="1">
              <a:solidFill>
                <a:srgbClr val="1C4587"/>
              </a:solidFill>
              <a:latin typeface="Lato"/>
              <a:ea typeface="Lato"/>
              <a:cs typeface="Lato"/>
              <a:sym typeface="Lato"/>
            </a:endParaRPr>
          </a:p>
        </p:txBody>
      </p:sp>
      <p:sp>
        <p:nvSpPr>
          <p:cNvPr id="158" name="Google Shape;158;p31"/>
          <p:cNvSpPr txBox="1"/>
          <p:nvPr/>
        </p:nvSpPr>
        <p:spPr>
          <a:xfrm>
            <a:off x="6478953" y="763006"/>
            <a:ext cx="1887163" cy="553884"/>
          </a:xfrm>
          <a:prstGeom prst="rect">
            <a:avLst/>
          </a:prstGeom>
          <a:noFill/>
          <a:ln>
            <a:noFill/>
          </a:ln>
        </p:spPr>
        <p:txBody>
          <a:bodyPr spcFirstLastPara="1" wrap="square" lIns="91389" tIns="91389" rIns="91389" bIns="91389" anchor="ctr" anchorCtr="0">
            <a:noAutofit/>
          </a:bodyPr>
          <a:lstStyle/>
          <a:p>
            <a:pPr algn="ctr"/>
            <a:r>
              <a:rPr lang="en" sz="23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2399" b="1">
              <a:solidFill>
                <a:srgbClr val="1C4587"/>
              </a:solidFill>
              <a:latin typeface="Lato"/>
              <a:ea typeface="Lato"/>
              <a:cs typeface="Lato"/>
              <a:sym typeface="Lato"/>
            </a:endParaRPr>
          </a:p>
        </p:txBody>
      </p:sp>
      <p:cxnSp>
        <p:nvCxnSpPr>
          <p:cNvPr id="159" name="Google Shape;159;p31"/>
          <p:cNvCxnSpPr/>
          <p:nvPr/>
        </p:nvCxnSpPr>
        <p:spPr>
          <a:xfrm>
            <a:off x="3174469" y="1703427"/>
            <a:ext cx="10796" cy="1735722"/>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478953" y="2325105"/>
            <a:ext cx="1887163" cy="1356239"/>
          </a:xfrm>
          <a:prstGeom prst="rect">
            <a:avLst/>
          </a:prstGeom>
          <a:noFill/>
          <a:ln>
            <a:noFill/>
          </a:ln>
        </p:spPr>
      </p:pic>
      <p:pic>
        <p:nvPicPr>
          <p:cNvPr id="161" name="Google Shape;161;p31"/>
          <p:cNvPicPr preferRelativeResize="0"/>
          <p:nvPr/>
        </p:nvPicPr>
        <p:blipFill>
          <a:blip r:embed="rId8">
            <a:alphaModFix/>
          </a:blip>
          <a:stretch>
            <a:fillRect/>
          </a:stretch>
        </p:blipFill>
        <p:spPr>
          <a:xfrm>
            <a:off x="3381963" y="2292434"/>
            <a:ext cx="2324472" cy="1355945"/>
          </a:xfrm>
          <a:prstGeom prst="rect">
            <a:avLst/>
          </a:prstGeom>
          <a:noFill/>
          <a:ln>
            <a:noFill/>
          </a:ln>
        </p:spPr>
      </p:pic>
      <p:cxnSp>
        <p:nvCxnSpPr>
          <p:cNvPr id="162" name="Google Shape;162;p31"/>
          <p:cNvCxnSpPr/>
          <p:nvPr/>
        </p:nvCxnSpPr>
        <p:spPr>
          <a:xfrm>
            <a:off x="5903127" y="1672076"/>
            <a:ext cx="10796" cy="1735722"/>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836198" y="1209819"/>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可靠性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3705833" y="1219271"/>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en-TW" sz="2399" dirty="0">
                <a:latin typeface="STXinwei" panose="02010800040101010101" pitchFamily="2" charset="-122"/>
                <a:ea typeface="STXinwei" panose="02010800040101010101" pitchFamily="2" charset="-122"/>
              </a:rPr>
              <a:t>精确性</a:t>
            </a:r>
            <a:r>
              <a:rPr lang="zh-CN" altLang="en-US" sz="2399" dirty="0">
                <a:latin typeface="STXinwei" panose="02010800040101010101" pitchFamily="2" charset="-122"/>
                <a:ea typeface="STXinwei" panose="02010800040101010101" pitchFamily="2" charset="-122"/>
              </a:rPr>
              <a:t>）</a:t>
            </a:r>
            <a:endParaRPr lang="en-TW" sz="23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6584171" y="1221052"/>
            <a:ext cx="1723549" cy="461537"/>
          </a:xfrm>
          <a:prstGeom prst="rect">
            <a:avLst/>
          </a:prstGeom>
          <a:noFill/>
        </p:spPr>
        <p:txBody>
          <a:bodyPr wrap="none" rtlCol="0">
            <a:spAutoFit/>
          </a:bodyPr>
          <a:lstStyle/>
          <a:p>
            <a:r>
              <a:rPr lang="zh-CN" altLang="en-US" sz="2399" dirty="0">
                <a:latin typeface="STXinwei" panose="02010800040101010101" pitchFamily="2" charset="-122"/>
                <a:ea typeface="STXinwei" panose="02010800040101010101" pitchFamily="2" charset="-122"/>
              </a:rPr>
              <a:t>（</a:t>
            </a:r>
            <a:r>
              <a:rPr lang="zh-CN" altLang="en-TW" sz="2399" dirty="0">
                <a:latin typeface="STXinwei" panose="02010800040101010101" pitchFamily="2" charset="-122"/>
                <a:ea typeface="STXinwei" panose="02010800040101010101" pitchFamily="2" charset="-122"/>
              </a:rPr>
              <a:t>可</a:t>
            </a:r>
            <a:r>
              <a:rPr lang="zh-CN" altLang="en-US" sz="2399" dirty="0">
                <a:latin typeface="STXinwei" panose="02010800040101010101" pitchFamily="2" charset="-122"/>
                <a:ea typeface="STXinwei" panose="02010800040101010101" pitchFamily="2" charset="-122"/>
              </a:rPr>
              <a:t>终止）</a:t>
            </a:r>
            <a:endParaRPr lang="en-TW" sz="23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3185265" y="3928892"/>
            <a:ext cx="2728979" cy="577081"/>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05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6119992" y="3928892"/>
            <a:ext cx="2710645" cy="415498"/>
          </a:xfrm>
          <a:prstGeom prst="rect">
            <a:avLst/>
          </a:prstGeom>
          <a:noFill/>
        </p:spPr>
        <p:txBody>
          <a:bodyPr wrap="square" rtlCol="0">
            <a:spAutoFit/>
          </a:bodyPr>
          <a:lstStyle/>
          <a:p>
            <a:pPr lvl="1" algn="ctr"/>
            <a:r>
              <a:rPr lang="zh-CN" altLang="en-US" sz="105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360819" y="3910276"/>
            <a:ext cx="2728979" cy="577081"/>
          </a:xfrm>
          <a:prstGeom prst="rect">
            <a:avLst/>
          </a:prstGeom>
          <a:noFill/>
        </p:spPr>
        <p:txBody>
          <a:bodyPr wrap="square" rtlCol="0">
            <a:spAutoFit/>
          </a:bodyPr>
          <a:lstStyle/>
          <a:p>
            <a:pPr algn="ctr"/>
            <a:r>
              <a:rPr lang="zh-TW" altLang="en-US" sz="105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05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596354" y="1810242"/>
            <a:ext cx="2486578" cy="415498"/>
          </a:xfrm>
          <a:prstGeom prst="rect">
            <a:avLst/>
          </a:prstGeom>
          <a:noFill/>
        </p:spPr>
        <p:txBody>
          <a:bodyPr wrap="none" rtlCol="0">
            <a:spAutoFit/>
          </a:bodyPr>
          <a:lstStyle/>
          <a:p>
            <a:r>
              <a:rPr lang="en-US" sz="1050" dirty="0"/>
              <a:t>Soundness: All provable truth are true;</a:t>
            </a:r>
          </a:p>
          <a:p>
            <a:r>
              <a:rPr lang="en-US" sz="105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6110615" y="1810242"/>
            <a:ext cx="2938612" cy="415498"/>
          </a:xfrm>
          <a:prstGeom prst="rect">
            <a:avLst/>
          </a:prstGeom>
          <a:noFill/>
        </p:spPr>
        <p:txBody>
          <a:bodyPr wrap="square" rtlCol="0">
            <a:spAutoFit/>
          </a:bodyPr>
          <a:lstStyle/>
          <a:p>
            <a:pPr algn="ctr"/>
            <a:r>
              <a:rPr lang="en-TW" sz="1050" dirty="0"/>
              <a:t>决策程序能根据现有运算资源</a:t>
            </a:r>
            <a:r>
              <a:rPr lang="zh-CN" altLang="en-US" sz="1050" dirty="0"/>
              <a:t>，保证在有限运行时间和空间内得到决策结果。</a:t>
            </a:r>
            <a:endParaRPr lang="en-US" sz="1050" dirty="0"/>
          </a:p>
        </p:txBody>
      </p:sp>
      <p:sp>
        <p:nvSpPr>
          <p:cNvPr id="21" name="TextBox 20">
            <a:extLst>
              <a:ext uri="{FF2B5EF4-FFF2-40B4-BE49-F238E27FC236}">
                <a16:creationId xmlns:a16="http://schemas.microsoft.com/office/drawing/2014/main" id="{0625AD22-10BE-D44B-9649-47AC81A1308D}"/>
              </a:ext>
            </a:extLst>
          </p:cNvPr>
          <p:cNvSpPr txBox="1"/>
          <p:nvPr/>
        </p:nvSpPr>
        <p:spPr>
          <a:xfrm>
            <a:off x="3211374" y="1857630"/>
            <a:ext cx="2712465" cy="415498"/>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语义精准与否</a:t>
            </a:r>
            <a:r>
              <a:rPr lang="zh-CN" altLang="en-US" sz="1050" dirty="0">
                <a:latin typeface="STXinwei" panose="02010800040101010101" pitchFamily="2" charset="-122"/>
                <a:ea typeface="STXinwei" panose="02010800040101010101" pitchFamily="2" charset="-122"/>
              </a:rPr>
              <a:t>、决定判断结果是否出现假阴性与假阳性的谬误。</a:t>
            </a:r>
            <a:endParaRPr lang="en-US" sz="105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0714727-90C6-2B48-9FA2-A8F528C6AA9F}"/>
              </a:ext>
            </a:extLst>
          </p:cNvPr>
          <p:cNvGrpSpPr/>
          <p:nvPr/>
        </p:nvGrpSpPr>
        <p:grpSpPr>
          <a:xfrm>
            <a:off x="4572000" y="2132539"/>
            <a:ext cx="3456093" cy="2552399"/>
            <a:chOff x="3883659" y="1186249"/>
            <a:chExt cx="2955385" cy="2129297"/>
          </a:xfrm>
        </p:grpSpPr>
        <p:pic>
          <p:nvPicPr>
            <p:cNvPr id="4" name="Picture 3">
              <a:hlinkClick r:id="rId2"/>
              <a:extLst>
                <a:ext uri="{FF2B5EF4-FFF2-40B4-BE49-F238E27FC236}">
                  <a16:creationId xmlns:a16="http://schemas.microsoft.com/office/drawing/2014/main" id="{7AA92A42-6917-9E4C-9A17-2C9871E81FA1}"/>
                </a:ext>
              </a:extLst>
            </p:cNvPr>
            <p:cNvPicPr>
              <a:picLocks noChangeAspect="1"/>
            </p:cNvPicPr>
            <p:nvPr/>
          </p:nvPicPr>
          <p:blipFill>
            <a:blip r:embed="rId3"/>
            <a:stretch>
              <a:fillRect/>
            </a:stretch>
          </p:blipFill>
          <p:spPr>
            <a:xfrm>
              <a:off x="3883659" y="1186249"/>
              <a:ext cx="2955385" cy="2003232"/>
            </a:xfrm>
            <a:prstGeom prst="rect">
              <a:avLst/>
            </a:prstGeom>
          </p:spPr>
        </p:pic>
        <p:sp>
          <p:nvSpPr>
            <p:cNvPr id="5" name="TextBox 4">
              <a:extLst>
                <a:ext uri="{FF2B5EF4-FFF2-40B4-BE49-F238E27FC236}">
                  <a16:creationId xmlns:a16="http://schemas.microsoft.com/office/drawing/2014/main" id="{2063CDF5-22A4-444C-8901-C113DCE56964}"/>
                </a:ext>
              </a:extLst>
            </p:cNvPr>
            <p:cNvSpPr txBox="1"/>
            <p:nvPr/>
          </p:nvSpPr>
          <p:spPr>
            <a:xfrm>
              <a:off x="4503775" y="3147206"/>
              <a:ext cx="1687685" cy="168340"/>
            </a:xfrm>
            <a:prstGeom prst="rect">
              <a:avLst/>
            </a:prstGeom>
            <a:noFill/>
          </p:spPr>
          <p:txBody>
            <a:bodyPr wrap="none" rtlCol="0">
              <a:spAutoFit/>
            </a:bodyPr>
            <a:lstStyle/>
            <a:p>
              <a:r>
                <a:rPr lang="en-US" sz="800" dirty="0">
                  <a:hlinkClick r:id="rId2"/>
                </a:rPr>
                <a:t>https://</a:t>
              </a:r>
              <a:r>
                <a:rPr lang="en-US" sz="800" dirty="0" err="1">
                  <a:hlinkClick r:id="rId2"/>
                </a:rPr>
                <a:t>youtu.be</a:t>
              </a:r>
              <a:r>
                <a:rPr lang="en-US" sz="800" dirty="0">
                  <a:hlinkClick r:id="rId2"/>
                </a:rPr>
                <a:t>/zxAV_Re4OWA?t=323</a:t>
              </a:r>
              <a:endParaRPr lang="en-TW" sz="800" dirty="0"/>
            </a:p>
          </p:txBody>
        </p:sp>
      </p:grpSp>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Reserved Names and Constants in Sciences</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grpSp>
        <p:nvGrpSpPr>
          <p:cNvPr id="7" name="Group 6">
            <a:extLst>
              <a:ext uri="{FF2B5EF4-FFF2-40B4-BE49-F238E27FC236}">
                <a16:creationId xmlns:a16="http://schemas.microsoft.com/office/drawing/2014/main" id="{734F388B-DCAD-D747-8526-C9D88A777EB0}"/>
              </a:ext>
            </a:extLst>
          </p:cNvPr>
          <p:cNvGrpSpPr/>
          <p:nvPr/>
        </p:nvGrpSpPr>
        <p:grpSpPr>
          <a:xfrm>
            <a:off x="987440" y="2233617"/>
            <a:ext cx="3140197" cy="2350935"/>
            <a:chOff x="795528" y="1062434"/>
            <a:chExt cx="3708247" cy="2706603"/>
          </a:xfrm>
        </p:grpSpPr>
        <p:pic>
          <p:nvPicPr>
            <p:cNvPr id="2" name="Picture 1">
              <a:hlinkClick r:id="rId4"/>
              <a:extLst>
                <a:ext uri="{FF2B5EF4-FFF2-40B4-BE49-F238E27FC236}">
                  <a16:creationId xmlns:a16="http://schemas.microsoft.com/office/drawing/2014/main" id="{DE50DD97-CE87-BB43-BA69-BCB43278CC85}"/>
                </a:ext>
              </a:extLst>
            </p:cNvPr>
            <p:cNvPicPr>
              <a:picLocks noChangeAspect="1"/>
            </p:cNvPicPr>
            <p:nvPr/>
          </p:nvPicPr>
          <p:blipFill>
            <a:blip r:embed="rId5"/>
            <a:stretch>
              <a:fillRect/>
            </a:stretch>
          </p:blipFill>
          <p:spPr>
            <a:xfrm>
              <a:off x="795528" y="1062434"/>
              <a:ext cx="3708247" cy="2506548"/>
            </a:xfrm>
            <a:prstGeom prst="rect">
              <a:avLst/>
            </a:prstGeom>
          </p:spPr>
        </p:pic>
        <p:sp>
          <p:nvSpPr>
            <p:cNvPr id="3" name="TextBox 2">
              <a:extLst>
                <a:ext uri="{FF2B5EF4-FFF2-40B4-BE49-F238E27FC236}">
                  <a16:creationId xmlns:a16="http://schemas.microsoft.com/office/drawing/2014/main" id="{EA09C18D-9B39-D046-A0D5-575B388A341E}"/>
                </a:ext>
              </a:extLst>
            </p:cNvPr>
            <p:cNvSpPr txBox="1"/>
            <p:nvPr/>
          </p:nvSpPr>
          <p:spPr>
            <a:xfrm>
              <a:off x="1779060" y="3568982"/>
              <a:ext cx="1741182" cy="200055"/>
            </a:xfrm>
            <a:prstGeom prst="rect">
              <a:avLst/>
            </a:prstGeom>
            <a:noFill/>
          </p:spPr>
          <p:txBody>
            <a:bodyPr wrap="none" rtlCol="0">
              <a:spAutoFit/>
            </a:bodyPr>
            <a:lstStyle/>
            <a:p>
              <a:r>
                <a:rPr lang="en-US" sz="700" dirty="0">
                  <a:hlinkClick r:id="rId4"/>
                </a:rPr>
                <a:t>https://</a:t>
              </a:r>
              <a:r>
                <a:rPr lang="en-US" sz="700" dirty="0" err="1">
                  <a:hlinkClick r:id="rId4"/>
                </a:rPr>
                <a:t>youtu.be</a:t>
              </a:r>
              <a:r>
                <a:rPr lang="en-US" sz="700" dirty="0">
                  <a:hlinkClick r:id="rId4"/>
                </a:rPr>
                <a:t>/zxAV_Re4OWA?t=239</a:t>
              </a:r>
              <a:endParaRPr lang="en-TW" sz="700" dirty="0"/>
            </a:p>
          </p:txBody>
        </p:sp>
      </p:grpSp>
      <p:sp>
        <p:nvSpPr>
          <p:cNvPr id="8" name="TextBox 7">
            <a:extLst>
              <a:ext uri="{FF2B5EF4-FFF2-40B4-BE49-F238E27FC236}">
                <a16:creationId xmlns:a16="http://schemas.microsoft.com/office/drawing/2014/main" id="{EBD30E6F-8EF1-0643-B5ED-58A6E3E2C4F5}"/>
              </a:ext>
            </a:extLst>
          </p:cNvPr>
          <p:cNvSpPr txBox="1"/>
          <p:nvPr/>
        </p:nvSpPr>
        <p:spPr>
          <a:xfrm>
            <a:off x="1644756" y="1073376"/>
            <a:ext cx="5854488" cy="954107"/>
          </a:xfrm>
          <a:prstGeom prst="rect">
            <a:avLst/>
          </a:prstGeom>
          <a:noFill/>
        </p:spPr>
        <p:txBody>
          <a:bodyPr wrap="none" rtlCol="0">
            <a:spAutoFit/>
          </a:bodyPr>
          <a:lstStyle/>
          <a:p>
            <a:r>
              <a:rPr lang="en-TW" dirty="0"/>
              <a:t>Unzicker’s O</a:t>
            </a:r>
            <a:r>
              <a:rPr lang="en-US" dirty="0"/>
              <a:t>b</a:t>
            </a:r>
            <a:r>
              <a:rPr lang="en-TW" dirty="0"/>
              <a:t>servations:</a:t>
            </a:r>
          </a:p>
          <a:p>
            <a:pPr marL="285750" indent="-285750">
              <a:buFont typeface="Arial" panose="020B0604020202020204" pitchFamily="34" charset="0"/>
              <a:buChar char="•"/>
            </a:pPr>
            <a:r>
              <a:rPr lang="en-TW" dirty="0"/>
              <a:t>Revolutions in physics have always eliminated arbitrary numbers</a:t>
            </a:r>
          </a:p>
          <a:p>
            <a:pPr marL="285750" indent="-285750">
              <a:buFont typeface="Arial" panose="020B0604020202020204" pitchFamily="34" charset="0"/>
              <a:buChar char="•"/>
            </a:pPr>
            <a:endParaRPr lang="en-TW" dirty="0"/>
          </a:p>
          <a:p>
            <a:pPr marL="285750" indent="-285750">
              <a:buFont typeface="Arial" panose="020B0604020202020204" pitchFamily="34" charset="0"/>
              <a:buChar char="•"/>
            </a:pPr>
            <a:r>
              <a:rPr lang="en-TW" dirty="0"/>
              <a:t>A complete theory of reality must do without any constants of nature</a:t>
            </a:r>
          </a:p>
        </p:txBody>
      </p:sp>
      <p:sp>
        <p:nvSpPr>
          <p:cNvPr id="10" name="TextBox 9">
            <a:extLst>
              <a:ext uri="{FF2B5EF4-FFF2-40B4-BE49-F238E27FC236}">
                <a16:creationId xmlns:a16="http://schemas.microsoft.com/office/drawing/2014/main" id="{C2B93567-DE93-F146-AAC1-83DE36929297}"/>
              </a:ext>
            </a:extLst>
          </p:cNvPr>
          <p:cNvSpPr txBox="1"/>
          <p:nvPr/>
        </p:nvSpPr>
        <p:spPr>
          <a:xfrm>
            <a:off x="602473" y="4707742"/>
            <a:ext cx="7050328" cy="307777"/>
          </a:xfrm>
          <a:prstGeom prst="rect">
            <a:avLst/>
          </a:prstGeom>
          <a:noFill/>
        </p:spPr>
        <p:txBody>
          <a:bodyPr wrap="none" rtlCol="0">
            <a:spAutoFit/>
          </a:bodyPr>
          <a:lstStyle/>
          <a:p>
            <a:r>
              <a:rPr lang="en-TW" dirty="0">
                <a:hlinkClick r:id="rId6"/>
              </a:rPr>
              <a:t>On the origin of constants C and h</a:t>
            </a:r>
            <a:r>
              <a:rPr lang="en-TW" dirty="0"/>
              <a:t>, by A</a:t>
            </a:r>
            <a:r>
              <a:rPr lang="en-US" dirty="0"/>
              <a:t>l</a:t>
            </a:r>
            <a:r>
              <a:rPr lang="en-TW" dirty="0"/>
              <a:t>exander Unzicker, last accessed Oct 20, 2020</a:t>
            </a:r>
          </a:p>
        </p:txBody>
      </p:sp>
    </p:spTree>
    <p:extLst>
      <p:ext uri="{BB962C8B-B14F-4D97-AF65-F5344CB8AC3E}">
        <p14:creationId xmlns:p14="http://schemas.microsoft.com/office/powerpoint/2010/main" val="12948097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456107" y="204120"/>
            <a:ext cx="8231786" cy="350864"/>
          </a:xfrm>
          <a:prstGeom prst="rect">
            <a:avLst/>
          </a:prstGeom>
        </p:spPr>
        <p:txBody>
          <a:bodyPr/>
          <a:lstStyle>
            <a:lvl1pPr defTabSz="841247">
              <a:defRPr sz="2024" b="1">
                <a:latin typeface="微软雅黑"/>
                <a:ea typeface="微软雅黑"/>
                <a:cs typeface="微软雅黑"/>
                <a:sym typeface="微软雅黑"/>
              </a:defRPr>
            </a:lvl1pPr>
          </a:lstStyle>
          <a:p>
            <a:pPr algn="ctr"/>
            <a:r>
              <a:rPr sz="1799" dirty="0" err="1">
                <a:latin typeface="STXinwei" panose="02010800040101010101" pitchFamily="2" charset="-122"/>
                <a:ea typeface="STXinwei" panose="02010800040101010101" pitchFamily="2" charset="-122"/>
              </a:rPr>
              <a:t>系统代数</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a:t>
            </a:r>
            <a:r>
              <a:rPr sz="1799" dirty="0" err="1">
                <a:latin typeface="STXinwei" panose="02010800040101010101" pitchFamily="2" charset="-122"/>
                <a:ea typeface="STXinwei" panose="02010800040101010101" pitchFamily="2" charset="-122"/>
              </a:rPr>
              <a:t>的</a:t>
            </a:r>
            <a:r>
              <a:rPr lang="en-TW" sz="1799" dirty="0">
                <a:latin typeface="STXinwei" panose="02010800040101010101" pitchFamily="2" charset="-122"/>
                <a:ea typeface="STXinwei" panose="02010800040101010101" pitchFamily="2" charset="-122"/>
              </a:rPr>
              <a:t>研究成果</a:t>
            </a:r>
            <a:r>
              <a:rPr sz="1799" dirty="0">
                <a:latin typeface="STXinwei" panose="02010800040101010101" pitchFamily="2" charset="-122"/>
                <a:ea typeface="STXinwei" panose="02010800040101010101" pitchFamily="2" charset="-122"/>
              </a:rPr>
              <a:t>：</a:t>
            </a:r>
            <a:br>
              <a:rPr lang="en-US" sz="1799" dirty="0">
                <a:latin typeface="STXinwei" panose="02010800040101010101" pitchFamily="2" charset="-122"/>
                <a:ea typeface="STXinwei" panose="02010800040101010101" pitchFamily="2" charset="-122"/>
              </a:rPr>
            </a:br>
            <a:r>
              <a:rPr lang="zh-CN" altLang="en-US" sz="1799" dirty="0">
                <a:latin typeface="STXinwei" panose="02010800040101010101" pitchFamily="2" charset="-122"/>
                <a:ea typeface="STXinwei" panose="02010800040101010101" pitchFamily="2" charset="-122"/>
              </a:rPr>
              <a:t>（代数化</a:t>
            </a:r>
            <a:r>
              <a:rPr lang="en-TW" sz="1799" dirty="0">
                <a:latin typeface="STXinwei" panose="02010800040101010101" pitchFamily="2" charset="-122"/>
                <a:ea typeface="STXinwei" panose="02010800040101010101" pitchFamily="2" charset="-122"/>
              </a:rPr>
              <a:t>表述并论证局部系统与系统整体的决策关系</a:t>
            </a:r>
            <a:r>
              <a:rPr lang="zh-CN" altLang="en-US" sz="1799" dirty="0">
                <a:latin typeface="STXinwei" panose="02010800040101010101" pitchFamily="2" charset="-122"/>
                <a:ea typeface="STXinwei" panose="02010800040101010101" pitchFamily="2" charset="-122"/>
              </a:rPr>
              <a:t>）</a:t>
            </a:r>
            <a:endParaRPr sz="1799"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404841" y="823775"/>
            <a:ext cx="8387855" cy="173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68513" tIns="34256" rIns="68513" bIns="34256"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799" dirty="0" err="1">
                <a:solidFill>
                  <a:schemeClr val="tx1"/>
                </a:solidFill>
                <a:latin typeface="STXinwei" panose="02010800040101010101" pitchFamily="2" charset="-122"/>
                <a:ea typeface="STXinwei" panose="02010800040101010101" pitchFamily="2" charset="-122"/>
              </a:rPr>
              <a:t>AoS</a:t>
            </a:r>
            <a:r>
              <a:rPr lang="zh-CN" altLang="en-US" sz="1799" dirty="0">
                <a:solidFill>
                  <a:schemeClr val="tx1"/>
                </a:solidFill>
                <a:latin typeface="STXinwei" panose="02010800040101010101" pitchFamily="2" charset="-122"/>
                <a:ea typeface="STXinwei" panose="02010800040101010101" pitchFamily="2" charset="-122"/>
              </a:rPr>
              <a:t>提出了一套让</a:t>
            </a:r>
            <a:r>
              <a:rPr lang="zh-CN" altLang="en-US" sz="1799" dirty="0">
                <a:solidFill>
                  <a:srgbClr val="FF0000"/>
                </a:solidFill>
                <a:latin typeface="STXinwei" panose="02010800040101010101" pitchFamily="2" charset="-122"/>
                <a:ea typeface="STXinwei" panose="02010800040101010101" pitchFamily="2" charset="-122"/>
              </a:rPr>
              <a:t>跨领域、多层次</a:t>
            </a:r>
            <a:r>
              <a:rPr lang="zh-CN" altLang="en-US" sz="1799" dirty="0">
                <a:solidFill>
                  <a:schemeClr val="tx1"/>
                </a:solidFill>
                <a:latin typeface="STXinwei" panose="02010800040101010101" pitchFamily="2" charset="-122"/>
                <a:ea typeface="STXinwei" panose="02010800040101010101" pitchFamily="2" charset="-122"/>
              </a:rPr>
              <a:t>系统模型</a:t>
            </a:r>
            <a:r>
              <a:rPr lang="zh-CN" altLang="en-TW" sz="1799" dirty="0">
                <a:solidFill>
                  <a:schemeClr val="tx1"/>
                </a:solidFill>
                <a:latin typeface="STXinwei" panose="02010800040101010101" pitchFamily="2" charset="-122"/>
                <a:ea typeface="STXinwei" panose="02010800040101010101" pitchFamily="2" charset="-122"/>
              </a:rPr>
              <a:t>数据</a:t>
            </a:r>
            <a:r>
              <a:rPr lang="zh-CN" altLang="en-US" sz="1799" dirty="0">
                <a:solidFill>
                  <a:schemeClr val="tx1"/>
                </a:solidFill>
                <a:latin typeface="STXinwei" panose="02010800040101010101" pitchFamily="2" charset="-122"/>
                <a:ea typeface="STXinwei" panose="02010800040101010101" pitchFamily="2" charset="-122"/>
              </a:rPr>
              <a:t>得以互联互通的</a:t>
            </a:r>
            <a:r>
              <a:rPr lang="zh-CN" altLang="en-US" sz="1799" dirty="0">
                <a:solidFill>
                  <a:srgbClr val="FF0000"/>
                </a:solidFill>
                <a:latin typeface="STXinwei" panose="02010800040101010101" pitchFamily="2" charset="-122"/>
                <a:ea typeface="STXinwei" panose="02010800040101010101" pitchFamily="2" charset="-122"/>
              </a:rPr>
              <a:t>代数</a:t>
            </a:r>
            <a:r>
              <a:rPr lang="zh-CN" altLang="en-US" sz="1799" dirty="0">
                <a:solidFill>
                  <a:schemeClr val="tx1"/>
                </a:solidFill>
                <a:latin typeface="STXinwei" panose="02010800040101010101" pitchFamily="2" charset="-122"/>
                <a:ea typeface="STXinwei" panose="02010800040101010101" pitchFamily="2" charset="-122"/>
              </a:rPr>
              <a:t>范式：</a:t>
            </a:r>
            <a:endParaRPr lang="en-US" altLang="zh-CN" sz="1799" dirty="0">
              <a:solidFill>
                <a:schemeClr val="tx1"/>
              </a:solidFill>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决策难度可控：</a:t>
            </a:r>
            <a:r>
              <a:rPr lang="zh-CN" altLang="en-US" sz="1799" dirty="0">
                <a:solidFill>
                  <a:srgbClr val="FF0000"/>
                </a:solidFill>
                <a:latin typeface="STXinwei" panose="02010800040101010101" pitchFamily="2" charset="-122"/>
                <a:ea typeface="STXinwei" panose="02010800040101010101" pitchFamily="2" charset="-122"/>
              </a:rPr>
              <a:t>多层次</a:t>
            </a:r>
            <a:r>
              <a:rPr lang="zh-CN" altLang="en-US" sz="1799" dirty="0">
                <a:latin typeface="STXinwei" panose="02010800040101010101" pitchFamily="2" charset="-122"/>
                <a:ea typeface="STXinwei" panose="02010800040101010101" pitchFamily="2" charset="-122"/>
              </a:rPr>
              <a:t>的代数，在不失可靠性的前提下</a:t>
            </a:r>
            <a:r>
              <a:rPr lang="zh-CN" altLang="en-TW" sz="1799" dirty="0">
                <a:latin typeface="STXinwei" panose="02010800040101010101" pitchFamily="2" charset="-122"/>
                <a:ea typeface="STXinwei" panose="02010800040101010101" pitchFamily="2" charset="-122"/>
              </a:rPr>
              <a:t>控制</a:t>
            </a:r>
            <a:r>
              <a:rPr lang="zh-CN" altLang="en-US" sz="1799" dirty="0">
                <a:latin typeface="STXinwei" panose="02010800040101010101" pitchFamily="2" charset="-122"/>
                <a:ea typeface="STXinwei" panose="02010800040101010101" pitchFamily="2" charset="-122"/>
              </a:rPr>
              <a:t>模型复杂度</a:t>
            </a:r>
            <a:endParaRPr lang="en-US" altLang="zh-CN" sz="1799" dirty="0">
              <a:latin typeface="STXinwei" panose="02010800040101010101" pitchFamily="2" charset="-122"/>
              <a:ea typeface="STXinwei" panose="02010800040101010101" pitchFamily="2" charset="-122"/>
            </a:endParaRPr>
          </a:p>
          <a:p>
            <a:pPr lvl="1"/>
            <a:r>
              <a:rPr lang="zh-CN" altLang="en-US" sz="1799" dirty="0">
                <a:latin typeface="STXinwei" panose="02010800040101010101" pitchFamily="2" charset="-122"/>
                <a:ea typeface="STXinwei" panose="02010800040101010101" pitchFamily="2" charset="-122"/>
              </a:rPr>
              <a:t>系统参数精度：根据领域需求，使用</a:t>
            </a:r>
            <a:r>
              <a:rPr lang="en-US" altLang="zh-CN" sz="1799" dirty="0" err="1">
                <a:solidFill>
                  <a:srgbClr val="FF0000"/>
                </a:solidFill>
                <a:latin typeface="STXinwei" panose="02010800040101010101" pitchFamily="2" charset="-122"/>
                <a:ea typeface="STXinwei" panose="02010800040101010101" pitchFamily="2" charset="-122"/>
              </a:rPr>
              <a:t>AoS</a:t>
            </a:r>
            <a:r>
              <a:rPr lang="zh-CN" altLang="en-US" sz="1799" dirty="0">
                <a:latin typeface="STXinwei" panose="02010800040101010101" pitchFamily="2" charset="-122"/>
                <a:ea typeface="STXinwei" panose="02010800040101010101" pitchFamily="2" charset="-122"/>
              </a:rPr>
              <a:t>元语言定制满足精度需求的</a:t>
            </a:r>
            <a:r>
              <a:rPr lang="en-TW" altLang="zh-CN" sz="1799" dirty="0">
                <a:latin typeface="STXinwei" panose="02010800040101010101" pitchFamily="2" charset="-122"/>
                <a:ea typeface="STXinwei" panose="02010800040101010101" pitchFamily="2" charset="-122"/>
              </a:rPr>
              <a:t>DSL</a:t>
            </a:r>
          </a:p>
          <a:p>
            <a:pPr lvl="1"/>
            <a:r>
              <a:rPr lang="zh-CN" altLang="en-US" sz="1799"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1799"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5582222" y="3397176"/>
            <a:ext cx="171606" cy="55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5582222" y="3889550"/>
            <a:ext cx="1171801" cy="424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系统代数</a:t>
            </a:r>
            <a:r>
              <a:rPr lang="zh-CN" altLang="en-US" sz="1050" dirty="0">
                <a:solidFill>
                  <a:schemeClr val="tx1"/>
                </a:solidFill>
                <a:latin typeface="STXinwei" panose="02010800040101010101" pitchFamily="2" charset="-122"/>
                <a:ea typeface="STXinwei" panose="02010800040101010101" pitchFamily="2" charset="-122"/>
              </a:rPr>
              <a:t>（</a:t>
            </a:r>
            <a:r>
              <a:rPr lang="en-US" altLang="zh-CN" sz="1050" dirty="0" err="1">
                <a:solidFill>
                  <a:schemeClr val="tx1"/>
                </a:solidFill>
                <a:latin typeface="STXinwei" panose="02010800040101010101" pitchFamily="2" charset="-122"/>
                <a:ea typeface="STXinwei" panose="02010800040101010101" pitchFamily="2" charset="-122"/>
              </a:rPr>
              <a:t>AoS</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4996321" y="2972746"/>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6086818" y="3318479"/>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6582416" y="3742909"/>
            <a:ext cx="90303" cy="20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5568281" y="2458619"/>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5582222" y="2820893"/>
            <a:ext cx="157666" cy="1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6568476" y="2820893"/>
            <a:ext cx="104243" cy="49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5996515" y="3335020"/>
            <a:ext cx="261909" cy="45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5151443" y="4564108"/>
            <a:ext cx="2033357"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a:p>
            <a:pPr algn="ctr"/>
            <a:r>
              <a:rPr lang="zh-CN" altLang="en-US" sz="1050" dirty="0">
                <a:solidFill>
                  <a:schemeClr val="tx1"/>
                </a:solidFill>
                <a:latin typeface="STXinwei" panose="02010800040101010101" pitchFamily="2" charset="-122"/>
                <a:ea typeface="STXinwei" panose="02010800040101010101" pitchFamily="2" charset="-122"/>
              </a:rPr>
              <a:t>（</a:t>
            </a:r>
            <a:r>
              <a:rPr lang="en-TW" sz="1050" dirty="0">
                <a:solidFill>
                  <a:schemeClr val="bg2">
                    <a:lumMod val="75000"/>
                  </a:schemeClr>
                </a:solidFill>
                <a:latin typeface="STXinwei" panose="02010800040101010101" pitchFamily="2" charset="-122"/>
                <a:ea typeface="STXinwei" panose="02010800040101010101" pitchFamily="2" charset="-122"/>
              </a:rPr>
              <a:t>命名空间</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6168122" y="4313980"/>
            <a:ext cx="1" cy="25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5167928" y="3335020"/>
            <a:ext cx="281294" cy="1291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6887022" y="3680752"/>
            <a:ext cx="199990" cy="945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1706523" y="3013244"/>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系统知识</a:t>
            </a:r>
            <a:endParaRPr lang="en-TW" sz="1050"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2797020" y="3358977"/>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系统工程</a:t>
            </a:r>
            <a:endParaRPr lang="en-TW" sz="1050"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2278484" y="2499118"/>
            <a:ext cx="1171801"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solidFill>
                  <a:schemeClr val="tx1"/>
                </a:solidFill>
                <a:latin typeface="STXinwei" panose="02010800040101010101" pitchFamily="2" charset="-122"/>
                <a:ea typeface="STXinwei" panose="02010800040101010101" pitchFamily="2" charset="-122"/>
              </a:rPr>
              <a:t>真实系统</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2292424" y="2861391"/>
            <a:ext cx="157666" cy="151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3278678" y="2861391"/>
            <a:ext cx="104243" cy="49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2706718" y="3375518"/>
            <a:ext cx="261909" cy="45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1847452" y="4595485"/>
            <a:ext cx="2033358" cy="4244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tx1"/>
                </a:solidFill>
                <a:latin typeface="STXinwei" panose="02010800040101010101" pitchFamily="2" charset="-122"/>
                <a:ea typeface="STXinwei" panose="02010800040101010101" pitchFamily="2" charset="-122"/>
              </a:rPr>
              <a:t>抽象系统</a:t>
            </a:r>
          </a:p>
          <a:p>
            <a:pPr algn="ctr"/>
            <a:r>
              <a:rPr lang="zh-CN" altLang="en-US" sz="1050" dirty="0">
                <a:solidFill>
                  <a:schemeClr val="tx1"/>
                </a:solidFill>
                <a:latin typeface="STXinwei" panose="02010800040101010101" pitchFamily="2" charset="-122"/>
                <a:ea typeface="STXinwei" panose="02010800040101010101" pitchFamily="2" charset="-122"/>
              </a:rPr>
              <a:t>（</a:t>
            </a:r>
            <a:r>
              <a:rPr lang="en-TW" sz="1050" dirty="0">
                <a:solidFill>
                  <a:schemeClr val="bg2">
                    <a:lumMod val="75000"/>
                  </a:schemeClr>
                </a:solidFill>
                <a:latin typeface="STXinwei" panose="02010800040101010101" pitchFamily="2" charset="-122"/>
                <a:ea typeface="STXinwei" panose="02010800040101010101" pitchFamily="2" charset="-122"/>
              </a:rPr>
              <a:t>命名空间</a:t>
            </a:r>
            <a:r>
              <a:rPr lang="zh-CN" altLang="en-US" sz="1050" dirty="0">
                <a:solidFill>
                  <a:schemeClr val="tx1"/>
                </a:solidFill>
                <a:latin typeface="STXinwei" panose="02010800040101010101" pitchFamily="2" charset="-122"/>
                <a:ea typeface="STXinwei" panose="02010800040101010101" pitchFamily="2" charset="-122"/>
              </a:rPr>
              <a:t>）</a:t>
            </a:r>
            <a:endParaRPr lang="en-TW" sz="1050"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1878130" y="3375518"/>
            <a:ext cx="267100" cy="128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3583032" y="3721251"/>
            <a:ext cx="214183" cy="936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4009992" y="3236082"/>
            <a:ext cx="1073902" cy="444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050" dirty="0">
                <a:solidFill>
                  <a:schemeClr val="bg1"/>
                </a:solidFill>
                <a:latin typeface="STXinwei" panose="02010800040101010101" pitchFamily="2" charset="-122"/>
                <a:ea typeface="STXinwei" panose="02010800040101010101" pitchFamily="2" charset="-122"/>
              </a:rPr>
              <a:t>研究</a:t>
            </a:r>
            <a:r>
              <a:rPr lang="zh-CN" altLang="en-US" sz="1050" dirty="0">
                <a:solidFill>
                  <a:schemeClr val="bg1"/>
                </a:solidFill>
                <a:latin typeface="STXinwei" panose="02010800040101010101" pitchFamily="2" charset="-122"/>
                <a:ea typeface="STXinwei" panose="02010800040101010101" pitchFamily="2" charset="-122"/>
              </a:rPr>
              <a:t>贡献</a:t>
            </a:r>
            <a:endParaRPr lang="en-TW" sz="105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6114330" y="3230474"/>
            <a:ext cx="1351436" cy="253916"/>
          </a:xfrm>
          <a:prstGeom prst="rect">
            <a:avLst/>
          </a:prstGeom>
          <a:noFill/>
        </p:spPr>
        <p:txBody>
          <a:bodyPr wrap="square" rtlCol="0">
            <a:spAutoFit/>
          </a:bodyPr>
          <a:lstStyle/>
          <a:p>
            <a:pPr algn="ctr"/>
            <a:r>
              <a:rPr lang="en-TW" sz="1050"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3329831" y="2894872"/>
            <a:ext cx="5750509" cy="253916"/>
          </a:xfrm>
          <a:prstGeom prst="rect">
            <a:avLst/>
          </a:prstGeom>
          <a:noFill/>
        </p:spPr>
        <p:txBody>
          <a:bodyPr wrap="square" rtlCol="0">
            <a:spAutoFit/>
          </a:bodyPr>
          <a:lstStyle/>
          <a:p>
            <a:pPr algn="ctr"/>
            <a:r>
              <a:rPr lang="zh-CN" altLang="en-US" sz="1050"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sz="1050" dirty="0">
                <a:solidFill>
                  <a:srgbClr val="D9D9D9"/>
                </a:solidFill>
                <a:latin typeface="STXinwei" panose="02010800040101010101" pitchFamily="2" charset="-122"/>
                <a:ea typeface="STXinwei" panose="02010800040101010101" pitchFamily="2" charset="-122"/>
              </a:rPr>
              <a:t>适用于</a:t>
            </a:r>
            <a:r>
              <a:rPr lang="zh-CN" altLang="en-US" sz="1050" dirty="0">
                <a:solidFill>
                  <a:srgbClr val="D9D9D9"/>
                </a:solidFill>
                <a:latin typeface="STXinwei" panose="02010800040101010101" pitchFamily="2" charset="-122"/>
                <a:ea typeface="STXinwei" panose="02010800040101010101" pitchFamily="2" charset="-122"/>
              </a:rPr>
              <a:t>特定领域的</a:t>
            </a:r>
            <a:r>
              <a:rPr lang="en-US" altLang="zh-CN" sz="1050" dirty="0">
                <a:solidFill>
                  <a:srgbClr val="D9D9D9"/>
                </a:solidFill>
                <a:latin typeface="STXinwei" panose="02010800040101010101" pitchFamily="2" charset="-122"/>
                <a:ea typeface="STXinwei" panose="02010800040101010101" pitchFamily="2" charset="-122"/>
              </a:rPr>
              <a:t>DSL</a:t>
            </a:r>
            <a:endParaRPr lang="en-TW" sz="1050"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4178007" y="769772"/>
            <a:ext cx="1271215" cy="253916"/>
          </a:xfrm>
          <a:prstGeom prst="rect">
            <a:avLst/>
          </a:prstGeom>
          <a:noFill/>
        </p:spPr>
        <p:txBody>
          <a:bodyPr wrap="square" rtlCol="0">
            <a:spAutoFit/>
          </a:bodyPr>
          <a:lstStyle/>
          <a:p>
            <a:pPr algn="ctr"/>
            <a:r>
              <a:rPr lang="en-TW" sz="1050"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5815798" y="715674"/>
            <a:ext cx="1442821" cy="253916"/>
          </a:xfrm>
          <a:prstGeom prst="rect">
            <a:avLst/>
          </a:prstGeom>
          <a:noFill/>
        </p:spPr>
        <p:txBody>
          <a:bodyPr wrap="square" rtlCol="0">
            <a:spAutoFit/>
          </a:bodyPr>
          <a:lstStyle/>
          <a:p>
            <a:pPr algn="ctr"/>
            <a:r>
              <a:rPr lang="en-TW" sz="1050"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2292424" y="3437674"/>
            <a:ext cx="160968" cy="56148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2281786" y="3937004"/>
            <a:ext cx="1171801" cy="424430"/>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rgbClr val="888888"/>
                </a:solidFill>
                <a:latin typeface="STXinwei" panose="02010800040101010101" pitchFamily="2" charset="-122"/>
                <a:ea typeface="STXinwei" panose="02010800040101010101" pitchFamily="2" charset="-122"/>
              </a:rPr>
              <a:t>互联互通</a:t>
            </a:r>
            <a:r>
              <a:rPr lang="en-US" altLang="zh-CN" sz="787" dirty="0">
                <a:solidFill>
                  <a:srgbClr val="888888"/>
                </a:solidFill>
                <a:latin typeface="STXinwei" panose="02010800040101010101" pitchFamily="2" charset="-122"/>
                <a:ea typeface="STXinwei" panose="02010800040101010101" pitchFamily="2" charset="-122"/>
              </a:rPr>
              <a:t>Interoperability</a:t>
            </a:r>
            <a:endParaRPr lang="en-TW" sz="1050"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3281980" y="3783408"/>
            <a:ext cx="100941" cy="21575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2864131" y="4361434"/>
            <a:ext cx="3555" cy="23405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6452498" y="1592442"/>
            <a:ext cx="1171801" cy="253916"/>
          </a:xfrm>
          <a:prstGeom prst="rect">
            <a:avLst/>
          </a:prstGeom>
          <a:noFill/>
        </p:spPr>
        <p:txBody>
          <a:bodyPr wrap="square" rtlCol="0">
            <a:spAutoFit/>
          </a:bodyPr>
          <a:lstStyle/>
          <a:p>
            <a:pPr algn="ctr"/>
            <a:r>
              <a:rPr lang="en-TW" altLang="zh-CN" sz="1050" dirty="0">
                <a:solidFill>
                  <a:srgbClr val="D9D9D9"/>
                </a:solidFill>
                <a:latin typeface="STXinwei" panose="02010800040101010101" pitchFamily="2" charset="-122"/>
                <a:ea typeface="STXinwei" panose="02010800040101010101" pitchFamily="2" charset="-122"/>
              </a:rPr>
              <a:t>Precision</a:t>
            </a:r>
            <a:endParaRPr lang="en-TW" sz="1050"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4800413" y="1191793"/>
            <a:ext cx="1171801" cy="253916"/>
          </a:xfrm>
          <a:prstGeom prst="rect">
            <a:avLst/>
          </a:prstGeom>
          <a:noFill/>
        </p:spPr>
        <p:txBody>
          <a:bodyPr wrap="square" rtlCol="0">
            <a:spAutoFit/>
          </a:bodyPr>
          <a:lstStyle/>
          <a:p>
            <a:pPr algn="ctr"/>
            <a:r>
              <a:rPr lang="en-TW" altLang="zh-CN" sz="1050" dirty="0">
                <a:solidFill>
                  <a:srgbClr val="D9D9D9"/>
                </a:solidFill>
                <a:latin typeface="STXinwei" panose="02010800040101010101" pitchFamily="2" charset="-122"/>
                <a:ea typeface="STXinwei" panose="02010800040101010101" pitchFamily="2" charset="-122"/>
              </a:rPr>
              <a:t>Soundness</a:t>
            </a:r>
            <a:endParaRPr lang="en-TW" sz="1050"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4863321" y="2004346"/>
            <a:ext cx="1171801" cy="253916"/>
          </a:xfrm>
          <a:prstGeom prst="rect">
            <a:avLst/>
          </a:prstGeom>
          <a:noFill/>
        </p:spPr>
        <p:txBody>
          <a:bodyPr wrap="square" rtlCol="0">
            <a:spAutoFit/>
          </a:bodyPr>
          <a:lstStyle/>
          <a:p>
            <a:pPr algn="ctr"/>
            <a:r>
              <a:rPr lang="en-TW" altLang="zh-CN" sz="1050" dirty="0">
                <a:solidFill>
                  <a:srgbClr val="D9D9D9"/>
                </a:solidFill>
                <a:latin typeface="STXinwei" panose="02010800040101010101" pitchFamily="2" charset="-122"/>
                <a:ea typeface="STXinwei" panose="02010800040101010101" pitchFamily="2" charset="-122"/>
              </a:rPr>
              <a:t>Terminable</a:t>
            </a:r>
            <a:endParaRPr lang="en-TW" sz="1050"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3873531" y="2155999"/>
            <a:ext cx="1402341" cy="767656"/>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91389" tIns="91389" rIns="91389" bIns="91389" anchor="ctr" anchorCtr="0">
            <a:noAutofit/>
          </a:bodyPr>
          <a:lstStyle/>
          <a:p>
            <a:pPr>
              <a:buClr>
                <a:schemeClr val="dk1"/>
              </a:buClr>
              <a:buSzPts val="1100"/>
            </a:pPr>
            <a:r>
              <a:rPr lang="en-TW" sz="1050" b="1" dirty="0">
                <a:latin typeface="STXinwei" panose="02010800040101010101" pitchFamily="2" charset="-122"/>
                <a:ea typeface="STXinwei" panose="02010800040101010101" pitchFamily="2" charset="-122"/>
                <a:cs typeface="Lato"/>
                <a:sym typeface="Lato"/>
              </a:rPr>
              <a:t>Key =          </a:t>
            </a:r>
            <a:endParaRPr sz="1050"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312487" y="269832"/>
            <a:ext cx="8517273" cy="380147"/>
          </a:xfrm>
          <a:prstGeom prst="rect">
            <a:avLst/>
          </a:prstGeom>
        </p:spPr>
        <p:txBody>
          <a:bodyPr spcFirstLastPara="1" vert="horz" wrap="square" lIns="91389" tIns="91389" rIns="91389" bIns="91389" rtlCol="0" anchor="t" anchorCtr="0">
            <a:normAutofit fontScale="90000"/>
          </a:bodyPr>
          <a:lstStyle/>
          <a:p>
            <a:pPr algn="ctr"/>
            <a:r>
              <a:rPr lang="en-TW" sz="1799"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1799"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4082669" y="1133638"/>
            <a:ext cx="978660" cy="388474"/>
          </a:xfrm>
          <a:prstGeom prst="rect">
            <a:avLst/>
          </a:prstGeom>
          <a:noFill/>
          <a:ln>
            <a:noFill/>
          </a:ln>
        </p:spPr>
        <p:txBody>
          <a:bodyPr spcFirstLastPara="1" wrap="square" lIns="91389" tIns="91389" rIns="91389" bIns="91389" anchor="ctr" anchorCtr="0">
            <a:noAutofit/>
          </a:bodyPr>
          <a:lstStyle/>
          <a:p>
            <a:pPr algn="ctr"/>
            <a:r>
              <a:rPr lang="en-US" sz="1799" b="1" dirty="0">
                <a:solidFill>
                  <a:srgbClr val="0070C0"/>
                </a:solidFill>
                <a:latin typeface="STXinwei" panose="02010800040101010101" pitchFamily="2" charset="-122"/>
                <a:ea typeface="STXinwei" panose="02010800040101010101" pitchFamily="2" charset="-122"/>
                <a:cs typeface="Lato"/>
                <a:sym typeface="Lato"/>
              </a:rPr>
              <a:t>Value</a:t>
            </a:r>
            <a:endParaRPr sz="1799"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3915808" y="3653763"/>
            <a:ext cx="1312287" cy="281590"/>
          </a:xfrm>
          <a:prstGeom prst="rect">
            <a:avLst/>
          </a:prstGeom>
          <a:noFill/>
          <a:ln>
            <a:noFill/>
          </a:ln>
        </p:spPr>
        <p:txBody>
          <a:bodyPr spcFirstLastPara="1" wrap="square" lIns="91389" tIns="91389" rIns="91389" bIns="91389" anchor="ctr" anchorCtr="0">
            <a:noAutofit/>
          </a:bodyPr>
          <a:lstStyle/>
          <a:p>
            <a:pPr algn="ctr"/>
            <a:r>
              <a:rPr lang="en" sz="1799" b="1" dirty="0">
                <a:solidFill>
                  <a:srgbClr val="FF0000"/>
                </a:solidFill>
                <a:latin typeface="STXinwei" panose="02010800040101010101" pitchFamily="2" charset="-122"/>
                <a:ea typeface="STXinwei" panose="02010800040101010101" pitchFamily="2" charset="-122"/>
                <a:cs typeface="Lato"/>
                <a:sym typeface="Lato"/>
              </a:rPr>
              <a:t>Value</a:t>
            </a:r>
            <a:endParaRPr sz="1799"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5275871" y="914940"/>
            <a:ext cx="3217796" cy="1624887"/>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783081" y="914940"/>
            <a:ext cx="3090450" cy="1624887"/>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722228" y="2539827"/>
            <a:ext cx="3151303" cy="210007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5275871" y="2539827"/>
            <a:ext cx="3246961" cy="210007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579509" y="4690673"/>
            <a:ext cx="7984981" cy="31188"/>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3219734" y="4676874"/>
            <a:ext cx="2702778" cy="461434"/>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空间轴</a:t>
            </a:r>
            <a:r>
              <a:rPr lang="zh-CN" altLang="en-US" sz="1799" dirty="0">
                <a:latin typeface="STXinwei" panose="02010800040101010101" pitchFamily="2" charset="-122"/>
                <a:ea typeface="STXinwei" panose="02010800040101010101" pitchFamily="2" charset="-122"/>
                <a:cs typeface="Lato"/>
                <a:sym typeface="Lato"/>
              </a:rPr>
              <a:t> </a:t>
            </a:r>
            <a:r>
              <a:rPr lang="en-US" altLang="zh-CN" sz="1799" dirty="0">
                <a:latin typeface="STXinwei" panose="02010800040101010101" pitchFamily="2" charset="-122"/>
                <a:ea typeface="STXinwei" panose="02010800040101010101" pitchFamily="2" charset="-122"/>
                <a:cs typeface="Lato"/>
                <a:sym typeface="Lato"/>
              </a:rPr>
              <a:t>/</a:t>
            </a:r>
            <a:r>
              <a:rPr lang="zh-CN" altLang="en-US" sz="1799" dirty="0">
                <a:latin typeface="STXinwei" panose="02010800040101010101" pitchFamily="2" charset="-122"/>
                <a:ea typeface="STXinwei" panose="02010800040101010101" pitchFamily="2" charset="-122"/>
                <a:cs typeface="Lato"/>
                <a:sym typeface="Lato"/>
              </a:rPr>
              <a:t>方位命名空间</a:t>
            </a:r>
            <a:endParaRPr sz="1799"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61841" y="2296164"/>
            <a:ext cx="487324" cy="487324"/>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90230" y="1856248"/>
            <a:ext cx="391016" cy="2953270"/>
          </a:xfrm>
          <a:prstGeom prst="rect">
            <a:avLst/>
          </a:prstGeom>
          <a:noFill/>
          <a:ln>
            <a:noFill/>
          </a:ln>
        </p:spPr>
        <p:txBody>
          <a:bodyPr spcFirstLastPara="1" wrap="square" lIns="91389" tIns="91389" rIns="91389" bIns="91389" anchor="t" anchorCtr="0">
            <a:spAutoFit/>
          </a:bodyPr>
          <a:lstStyle/>
          <a:p>
            <a:pPr algn="ctr"/>
            <a:r>
              <a:rPr lang="en" sz="1799" dirty="0" err="1">
                <a:latin typeface="STXinwei" panose="02010800040101010101" pitchFamily="2" charset="-122"/>
                <a:ea typeface="STXinwei" panose="02010800040101010101" pitchFamily="2" charset="-122"/>
                <a:cs typeface="Lato"/>
                <a:sym typeface="Lato"/>
              </a:rPr>
              <a:t>时</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间</a:t>
            </a:r>
            <a:endParaRPr lang="en" sz="1799" dirty="0">
              <a:latin typeface="STXinwei" panose="02010800040101010101" pitchFamily="2" charset="-122"/>
              <a:ea typeface="STXinwei" panose="02010800040101010101" pitchFamily="2" charset="-122"/>
              <a:cs typeface="Lato"/>
              <a:sym typeface="Lato"/>
            </a:endParaRPr>
          </a:p>
          <a:p>
            <a:pPr algn="ctr"/>
            <a:r>
              <a:rPr lang="en" sz="1799" dirty="0" err="1">
                <a:latin typeface="STXinwei" panose="02010800040101010101" pitchFamily="2" charset="-122"/>
                <a:ea typeface="STXinwei" panose="02010800040101010101" pitchFamily="2" charset="-122"/>
                <a:cs typeface="Lato"/>
                <a:sym typeface="Lato"/>
              </a:rPr>
              <a:t>轴</a:t>
            </a:r>
            <a:endParaRPr lang="en" sz="1799" dirty="0">
              <a:latin typeface="STXinwei" panose="02010800040101010101" pitchFamily="2" charset="-122"/>
              <a:ea typeface="STXinwei" panose="02010800040101010101" pitchFamily="2" charset="-122"/>
              <a:cs typeface="Lato"/>
              <a:sym typeface="Lato"/>
            </a:endParaRPr>
          </a:p>
          <a:p>
            <a:pPr algn="ctr"/>
            <a:r>
              <a:rPr lang="en-US" altLang="zh-CN" sz="1799" dirty="0">
                <a:latin typeface="STXinwei" panose="02010800040101010101" pitchFamily="2" charset="-122"/>
                <a:ea typeface="STXinwei" panose="02010800040101010101" pitchFamily="2" charset="-122"/>
                <a:cs typeface="Lato"/>
                <a:sym typeface="Lato"/>
              </a:rPr>
              <a:t>/</a:t>
            </a:r>
          </a:p>
          <a:p>
            <a:pPr algn="ctr"/>
            <a:r>
              <a:rPr lang="zh-CN" altLang="en-US" sz="1799" dirty="0">
                <a:latin typeface="STXinwei" panose="02010800040101010101" pitchFamily="2" charset="-122"/>
                <a:ea typeface="STXinwei" panose="02010800040101010101" pitchFamily="2" charset="-122"/>
                <a:cs typeface="Lato"/>
                <a:sym typeface="Lato"/>
              </a:rPr>
              <a:t>时序命名空间</a:t>
            </a:r>
            <a:endParaRPr sz="1799"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579509" y="538933"/>
            <a:ext cx="0" cy="4151740"/>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425595" y="1431842"/>
            <a:ext cx="2273791"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5598540" y="1404081"/>
            <a:ext cx="218358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1591061" y="3405251"/>
            <a:ext cx="2224978"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5411189" y="3381304"/>
            <a:ext cx="2189967" cy="369229"/>
          </a:xfrm>
          <a:prstGeom prst="rect">
            <a:avLst/>
          </a:prstGeom>
          <a:solidFill>
            <a:schemeClr val="bg1"/>
          </a:solidFill>
          <a:ln>
            <a:noFill/>
          </a:ln>
        </p:spPr>
        <p:txBody>
          <a:bodyPr spcFirstLastPara="1" wrap="square" lIns="91389" tIns="91389" rIns="91389" bIns="91389" anchor="t" anchorCtr="0">
            <a:spAutoFit/>
          </a:bodyPr>
          <a:lstStyle/>
          <a:p>
            <a:pPr algn="ctr"/>
            <a:r>
              <a:rPr lang="en" sz="12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2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4571999" y="1522112"/>
            <a:ext cx="2702" cy="633887"/>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4571951" y="2923655"/>
            <a:ext cx="2750" cy="73010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5502852" y="2404740"/>
            <a:ext cx="2122697" cy="253916"/>
          </a:xfrm>
          <a:prstGeom prst="rect">
            <a:avLst/>
          </a:prstGeom>
          <a:noFill/>
        </p:spPr>
        <p:txBody>
          <a:bodyPr wrap="none" rtlCol="0">
            <a:spAutoFit/>
          </a:bodyPr>
          <a:lstStyle/>
          <a:p>
            <a:r>
              <a:rPr lang="en-TW" sz="1050"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3694268" y="3180997"/>
            <a:ext cx="1935146" cy="253916"/>
          </a:xfrm>
          <a:prstGeom prst="rect">
            <a:avLst/>
          </a:prstGeom>
          <a:noFill/>
        </p:spPr>
        <p:txBody>
          <a:bodyPr wrap="none" rtlCol="0">
            <a:spAutoFit/>
          </a:bodyPr>
          <a:lstStyle/>
          <a:p>
            <a:pPr algn="ctr"/>
            <a:r>
              <a:rPr lang="en-TW" sz="1050" dirty="0"/>
              <a:t>以当下获得的信息</a:t>
            </a:r>
            <a:r>
              <a:rPr lang="zh-CN" altLang="en-US" sz="1050" dirty="0"/>
              <a:t>，倒推原因</a:t>
            </a:r>
            <a:endParaRPr lang="en-TW" sz="105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3707362" y="1805627"/>
            <a:ext cx="1935146" cy="253916"/>
          </a:xfrm>
          <a:prstGeom prst="rect">
            <a:avLst/>
          </a:prstGeom>
          <a:noFill/>
        </p:spPr>
        <p:txBody>
          <a:bodyPr wrap="none" rtlCol="0">
            <a:spAutoFit/>
          </a:bodyPr>
          <a:lstStyle/>
          <a:p>
            <a:pPr algn="ctr"/>
            <a:r>
              <a:rPr lang="en-TW" sz="1050" dirty="0"/>
              <a:t>以当下已知的信息</a:t>
            </a:r>
            <a:r>
              <a:rPr lang="zh-CN" altLang="en-US" sz="1050" dirty="0"/>
              <a:t>，推测后果</a:t>
            </a:r>
            <a:endParaRPr lang="en-TW" sz="105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654604" y="2433304"/>
            <a:ext cx="2473754" cy="253916"/>
          </a:xfrm>
          <a:prstGeom prst="rect">
            <a:avLst/>
          </a:prstGeom>
          <a:noFill/>
        </p:spPr>
        <p:txBody>
          <a:bodyPr wrap="none" rtlCol="0">
            <a:spAutoFit/>
          </a:bodyPr>
          <a:lstStyle/>
          <a:p>
            <a:r>
              <a:rPr lang="en-TW" sz="1050" dirty="0"/>
              <a:t>区块链</a:t>
            </a:r>
            <a:r>
              <a:rPr lang="zh-CN" altLang="en-US" sz="1050" dirty="0"/>
              <a:t>：基于熵池安全的</a:t>
            </a:r>
            <a:r>
              <a:rPr lang="en-TW" sz="1050"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3438013" y="687629"/>
            <a:ext cx="2273379" cy="253916"/>
          </a:xfrm>
          <a:prstGeom prst="rect">
            <a:avLst/>
          </a:prstGeom>
          <a:noFill/>
        </p:spPr>
        <p:txBody>
          <a:bodyPr wrap="none" rtlCol="0">
            <a:spAutoFit/>
          </a:bodyPr>
          <a:lstStyle/>
          <a:p>
            <a:pPr algn="ctr"/>
            <a:r>
              <a:rPr lang="zh-CN" altLang="en-US" sz="1050" dirty="0">
                <a:latin typeface="STXinwei" panose="02010800040101010101" pitchFamily="2" charset="-122"/>
                <a:ea typeface="STXinwei" panose="02010800040101010101" pitchFamily="2" charset="-122"/>
              </a:rPr>
              <a:t>（</a:t>
            </a:r>
            <a:r>
              <a:rPr lang="en-TW" sz="1050" dirty="0">
                <a:latin typeface="STXinwei" panose="02010800040101010101" pitchFamily="2" charset="-122"/>
                <a:ea typeface="STXinwei" panose="02010800040101010101" pitchFamily="2" charset="-122"/>
              </a:rPr>
              <a:t>Representable</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Adjoint</a:t>
            </a:r>
            <a:r>
              <a:rPr lang="zh-CN" altLang="en-US" sz="1050" dirty="0">
                <a:latin typeface="STXinwei" panose="02010800040101010101" pitchFamily="2" charset="-122"/>
                <a:ea typeface="STXinwei" panose="02010800040101010101" pitchFamily="2" charset="-122"/>
              </a:rPr>
              <a:t> </a:t>
            </a:r>
            <a:r>
              <a:rPr lang="en-US" altLang="zh-CN" sz="1050" dirty="0">
                <a:latin typeface="STXinwei" panose="02010800040101010101" pitchFamily="2" charset="-122"/>
                <a:ea typeface="STXinwei" panose="02010800040101010101" pitchFamily="2" charset="-122"/>
              </a:rPr>
              <a:t>Functors</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6328116" y="2645947"/>
            <a:ext cx="1107996" cy="369332"/>
          </a:xfrm>
          <a:prstGeom prst="rect">
            <a:avLst/>
          </a:prstGeom>
          <a:noFill/>
        </p:spPr>
        <p:txBody>
          <a:bodyPr wrap="none" rtlCol="0">
            <a:spAutoFit/>
          </a:bodyPr>
          <a:lstStyle/>
          <a:p>
            <a:pPr algn="ctr"/>
            <a:r>
              <a:rPr lang="en-TW" sz="900" dirty="0">
                <a:solidFill>
                  <a:srgbClr val="FF0000"/>
                </a:solidFill>
                <a:latin typeface="STXinwei" panose="02010800040101010101" pitchFamily="2" charset="-122"/>
                <a:ea typeface="STXinwei" panose="02010800040101010101" pitchFamily="2" charset="-122"/>
              </a:rPr>
              <a:t>跨领域系统统一地</a:t>
            </a:r>
          </a:p>
          <a:p>
            <a:pPr algn="ctr"/>
            <a:r>
              <a:rPr lang="en-TW" sz="9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1656759" y="2658460"/>
            <a:ext cx="1107996" cy="369332"/>
          </a:xfrm>
          <a:prstGeom prst="rect">
            <a:avLst/>
          </a:prstGeom>
          <a:noFill/>
        </p:spPr>
        <p:txBody>
          <a:bodyPr wrap="none" rtlCol="0">
            <a:spAutoFit/>
          </a:bodyPr>
          <a:lstStyle/>
          <a:p>
            <a:pPr algn="ctr"/>
            <a:r>
              <a:rPr lang="en-TW" sz="900" dirty="0">
                <a:solidFill>
                  <a:srgbClr val="FF0000"/>
                </a:solidFill>
                <a:latin typeface="STXinwei" panose="02010800040101010101" pitchFamily="2" charset="-122"/>
                <a:ea typeface="STXinwei" panose="02010800040101010101" pitchFamily="2" charset="-122"/>
              </a:rPr>
              <a:t>跨领域系统统一地</a:t>
            </a:r>
          </a:p>
          <a:p>
            <a:pPr algn="ctr"/>
            <a:r>
              <a:rPr lang="en-TW" sz="9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48993" y="1401752"/>
            <a:ext cx="8923946" cy="3441645"/>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3701019" y="1676649"/>
            <a:ext cx="1931505" cy="1045820"/>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7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7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2"/>
              <a:ext cx="608494" cy="1144572"/>
            </a:xfrm>
            <a:prstGeom prst="rect">
              <a:avLst/>
            </a:prstGeom>
            <a:noFill/>
          </p:spPr>
          <p:txBody>
            <a:bodyPr wrap="none" rtlCol="0">
              <a:spAutoFit/>
            </a:bodyPr>
            <a:lstStyle/>
            <a:p>
              <a:r>
                <a:rPr lang="en-TW" sz="1050" dirty="0">
                  <a:solidFill>
                    <a:schemeClr val="bg1"/>
                  </a:solidFill>
                  <a:latin typeface="STXinwei" panose="02010800040101010101" pitchFamily="2" charset="-122"/>
                  <a:ea typeface="STXinwei" panose="02010800040101010101" pitchFamily="2" charset="-122"/>
                </a:rPr>
                <a:t>正</a:t>
              </a:r>
            </a:p>
            <a:p>
              <a:r>
                <a:rPr lang="en-TW" sz="1050" dirty="0">
                  <a:solidFill>
                    <a:schemeClr val="bg1"/>
                  </a:solidFill>
                  <a:latin typeface="STXinwei" panose="02010800040101010101" pitchFamily="2" charset="-122"/>
                  <a:ea typeface="STXinwei" panose="02010800040101010101" pitchFamily="2" charset="-122"/>
                </a:rPr>
                <a:t>确</a:t>
              </a:r>
            </a:p>
            <a:p>
              <a:r>
                <a:rPr lang="en-TW" sz="105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1610602" y="221898"/>
            <a:ext cx="6372780" cy="430715"/>
          </a:xfrm>
          <a:prstGeom prst="rect">
            <a:avLst/>
          </a:prstGeom>
        </p:spPr>
        <p:txBody>
          <a:bodyPr>
            <a:normAutofit fontScale="90000"/>
          </a:bodyPr>
          <a:lstStyle/>
          <a:p>
            <a:r>
              <a:rPr lang="zh-TW" altLang="en-US" sz="1799" dirty="0">
                <a:solidFill>
                  <a:srgbClr val="C00000"/>
                </a:solidFill>
                <a:latin typeface="STXinwei" panose="02010800040101010101" pitchFamily="2" charset="-122"/>
                <a:ea typeface="STXinwei" panose="02010800040101010101" pitchFamily="2" charset="-122"/>
              </a:rPr>
              <a:t>基于系统代数（</a:t>
            </a:r>
            <a:r>
              <a:rPr lang="en-US" sz="1799" dirty="0" err="1">
                <a:solidFill>
                  <a:srgbClr val="C00000"/>
                </a:solidFill>
                <a:latin typeface="STXinwei" panose="02010800040101010101" pitchFamily="2" charset="-122"/>
                <a:ea typeface="STXinwei" panose="02010800040101010101" pitchFamily="2" charset="-122"/>
              </a:rPr>
              <a:t>AoS</a:t>
            </a:r>
            <a:r>
              <a:rPr lang="en-US" sz="1799" dirty="0">
                <a:solidFill>
                  <a:srgbClr val="C00000"/>
                </a:solidFill>
                <a:latin typeface="STXinwei" panose="02010800040101010101" pitchFamily="2" charset="-122"/>
                <a:ea typeface="STXinwei" panose="02010800040101010101" pitchFamily="2" charset="-122"/>
              </a:rPr>
              <a:t>）</a:t>
            </a:r>
            <a:r>
              <a:rPr lang="zh-TW" altLang="en-US" sz="1799" dirty="0">
                <a:solidFill>
                  <a:srgbClr val="C00000"/>
                </a:solidFill>
                <a:latin typeface="STXinwei" panose="02010800040101010101" pitchFamily="2" charset="-122"/>
                <a:ea typeface="STXinwei" panose="02010800040101010101" pitchFamily="2" charset="-122"/>
              </a:rPr>
              <a:t>实现</a:t>
            </a:r>
            <a:r>
              <a:rPr lang="en-US" altLang="zh-TW" sz="1799" dirty="0">
                <a:solidFill>
                  <a:srgbClr val="C00000"/>
                </a:solidFill>
                <a:latin typeface="STXinwei" panose="02010800040101010101" pitchFamily="2" charset="-122"/>
                <a:ea typeface="STXinwei" panose="02010800040101010101" pitchFamily="2" charset="-122"/>
              </a:rPr>
              <a:t> P</a:t>
            </a:r>
            <a:r>
              <a:rPr lang="en-US" altLang="zh-TW" sz="1799" baseline="30000" dirty="0">
                <a:solidFill>
                  <a:srgbClr val="C00000"/>
                </a:solidFill>
                <a:latin typeface="STXinwei" panose="02010800040101010101" pitchFamily="2" charset="-122"/>
                <a:ea typeface="STXinwei" panose="02010800040101010101" pitchFamily="2" charset="-122"/>
              </a:rPr>
              <a:t>3</a:t>
            </a:r>
            <a:r>
              <a:rPr lang="en-US" altLang="zh-TW" sz="1799" dirty="0">
                <a:solidFill>
                  <a:srgbClr val="C00000"/>
                </a:solidFill>
                <a:latin typeface="STXinwei" panose="02010800040101010101" pitchFamily="2" charset="-122"/>
                <a:ea typeface="STXinwei" panose="02010800040101010101" pitchFamily="2" charset="-122"/>
              </a:rPr>
              <a:t>KC</a:t>
            </a:r>
            <a:endParaRPr lang="en-US" sz="1799"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54703" y="3323572"/>
            <a:ext cx="2656178" cy="174316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5589658" y="1347100"/>
            <a:ext cx="4122" cy="8513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5624466" y="1347098"/>
            <a:ext cx="684" cy="851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5374715" y="1499436"/>
            <a:ext cx="218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5624466" y="1499436"/>
            <a:ext cx="253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5611824" y="1291644"/>
            <a:ext cx="1976823" cy="253916"/>
          </a:xfrm>
          <a:prstGeom prst="rect">
            <a:avLst/>
          </a:prstGeom>
          <a:noFill/>
        </p:spPr>
        <p:txBody>
          <a:bodyPr wrap="none" rtlCol="0">
            <a:spAutoFit/>
          </a:bodyPr>
          <a:lstStyle/>
          <a:p>
            <a:r>
              <a:rPr lang="zh-CN" altLang="en-US" sz="1050" dirty="0">
                <a:latin typeface="STXinwei" panose="02010800040101010101" pitchFamily="2" charset="-122"/>
                <a:ea typeface="STXinwei" panose="02010800040101010101" pitchFamily="2" charset="-122"/>
              </a:rPr>
              <a:t>连续集成</a:t>
            </a:r>
            <a:r>
              <a:rPr lang="en-US" altLang="zh-CN" sz="1050" dirty="0">
                <a:latin typeface="STXinwei" panose="02010800040101010101" pitchFamily="2" charset="-122"/>
                <a:ea typeface="STXinwei" panose="02010800040101010101" pitchFamily="2" charset="-122"/>
              </a:rPr>
              <a:t>/</a:t>
            </a:r>
            <a:r>
              <a:rPr lang="zh-CN" altLang="en-US" sz="1050" dirty="0">
                <a:latin typeface="STXinwei" panose="02010800040101010101" pitchFamily="2" charset="-122"/>
                <a:ea typeface="STXinwei" panose="02010800040101010101" pitchFamily="2" charset="-122"/>
              </a:rPr>
              <a:t>连续发布 （</a:t>
            </a:r>
            <a:r>
              <a:rPr lang="en-US" altLang="zh-CN" sz="1050" dirty="0">
                <a:latin typeface="STXinwei" panose="02010800040101010101" pitchFamily="2" charset="-122"/>
                <a:ea typeface="STXinwei" panose="02010800040101010101" pitchFamily="2" charset="-122"/>
              </a:rPr>
              <a:t>CI/CD</a:t>
            </a:r>
            <a:r>
              <a:rPr lang="zh-CN" altLang="en-US" sz="1050" dirty="0">
                <a:latin typeface="STXinwei" panose="02010800040101010101" pitchFamily="2" charset="-122"/>
                <a:ea typeface="STXinwei" panose="02010800040101010101" pitchFamily="2" charset="-122"/>
              </a:rPr>
              <a:t>）</a:t>
            </a:r>
            <a:endParaRPr lang="en-TW" sz="105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4303256" y="4740630"/>
            <a:ext cx="727031" cy="232295"/>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3843468" y="606429"/>
            <a:ext cx="1646606" cy="830997"/>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rPr>
              <a:t>Programmable</a:t>
            </a:r>
          </a:p>
          <a:p>
            <a:pPr algn="ctr"/>
            <a:r>
              <a:rPr lang="en-TW" sz="1200" dirty="0">
                <a:latin typeface="STXinwei" panose="02010800040101010101" pitchFamily="2" charset="-122"/>
                <a:ea typeface="STXinwei" panose="02010800040101010101" pitchFamily="2" charset="-122"/>
              </a:rPr>
              <a:t>Personal</a:t>
            </a:r>
          </a:p>
          <a:p>
            <a:pPr algn="ctr"/>
            <a:r>
              <a:rPr lang="en-TW" sz="1200" dirty="0">
                <a:latin typeface="STXinwei" panose="02010800040101010101" pitchFamily="2" charset="-122"/>
                <a:ea typeface="STXinwei" panose="02010800040101010101" pitchFamily="2" charset="-122"/>
              </a:rPr>
              <a:t>Project</a:t>
            </a:r>
          </a:p>
          <a:p>
            <a:pPr algn="ctr"/>
            <a:r>
              <a:rPr lang="en-TW" sz="12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3916139" y="3187503"/>
            <a:ext cx="1685077" cy="213456"/>
          </a:xfrm>
          <a:prstGeom prst="rect">
            <a:avLst/>
          </a:prstGeom>
          <a:noFill/>
        </p:spPr>
        <p:txBody>
          <a:bodyPr wrap="none" rtlCol="0">
            <a:spAutoFit/>
          </a:bodyPr>
          <a:lstStyle/>
          <a:p>
            <a:r>
              <a:rPr lang="en-US" sz="787" dirty="0">
                <a:hlinkClick r:id="rId2"/>
              </a:rPr>
              <a:t>See Wikipedia:Ricardian Contract</a:t>
            </a:r>
            <a:endParaRPr lang="en-TW" sz="787"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6025598" y="4498350"/>
            <a:ext cx="2377574" cy="507831"/>
          </a:xfrm>
          <a:prstGeom prst="rect">
            <a:avLst/>
          </a:prstGeom>
          <a:noFill/>
        </p:spPr>
        <p:txBody>
          <a:bodyPr wrap="none" rtlCol="0">
            <a:spAutoFit/>
          </a:bodyPr>
          <a:lstStyle/>
          <a:p>
            <a:r>
              <a:rPr lang="en-US" sz="900" dirty="0" err="1">
                <a:latin typeface="STXinwei" panose="02010800040101010101" pitchFamily="2" charset="-122"/>
                <a:ea typeface="STXinwei" panose="02010800040101010101" pitchFamily="2" charset="-122"/>
              </a:rPr>
              <a:t>基于AoS的跨领域多层级系统表达语言</a:t>
            </a:r>
            <a:r>
              <a:rPr lang="zh-CN" altLang="en-US" sz="900" dirty="0">
                <a:latin typeface="STXinwei" panose="02010800040101010101" pitchFamily="2" charset="-122"/>
                <a:ea typeface="STXinwei" panose="02010800040101010101" pitchFamily="2" charset="-122"/>
              </a:rPr>
              <a:t>，</a:t>
            </a:r>
            <a:br>
              <a:rPr lang="en-US" sz="900" dirty="0">
                <a:latin typeface="STXinwei" panose="02010800040101010101" pitchFamily="2" charset="-122"/>
                <a:ea typeface="STXinwei" panose="02010800040101010101" pitchFamily="2" charset="-122"/>
              </a:rPr>
            </a:br>
            <a:r>
              <a:rPr lang="en-TW" sz="900" dirty="0">
                <a:latin typeface="STXinwei" panose="02010800040101010101" pitchFamily="2" charset="-122"/>
                <a:ea typeface="STXinwei" panose="02010800040101010101" pitchFamily="2" charset="-122"/>
              </a:rPr>
              <a:t>结合区块链的时序命名空间</a:t>
            </a:r>
            <a:br>
              <a:rPr lang="en-US" sz="900" dirty="0">
                <a:latin typeface="STXinwei" panose="02010800040101010101" pitchFamily="2" charset="-122"/>
                <a:ea typeface="STXinwei" panose="02010800040101010101" pitchFamily="2" charset="-122"/>
              </a:rPr>
            </a:br>
            <a:r>
              <a:rPr lang="en-US" sz="900" dirty="0" err="1">
                <a:latin typeface="STXinwei" panose="02010800040101010101" pitchFamily="2" charset="-122"/>
                <a:ea typeface="STXinwei" panose="02010800040101010101" pitchFamily="2" charset="-122"/>
              </a:rPr>
              <a:t>实现具备自动修复功能的数据资产运营系统</a:t>
            </a:r>
            <a:endParaRPr lang="en-TW" sz="9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2319974" y="2927173"/>
            <a:ext cx="1107996" cy="369332"/>
          </a:xfrm>
          <a:prstGeom prst="rect">
            <a:avLst/>
          </a:prstGeom>
          <a:noFill/>
        </p:spPr>
        <p:txBody>
          <a:bodyPr wrap="none" rtlCol="0">
            <a:spAutoFit/>
          </a:bodyPr>
          <a:lstStyle/>
          <a:p>
            <a:pPr algn="ctr"/>
            <a:r>
              <a:rPr lang="en-TW" sz="900" dirty="0">
                <a:solidFill>
                  <a:srgbClr val="FF0000"/>
                </a:solidFill>
                <a:latin typeface="STXinwei" panose="02010800040101010101" pitchFamily="2" charset="-122"/>
                <a:ea typeface="STXinwei" panose="02010800040101010101" pitchFamily="2" charset="-122"/>
              </a:rPr>
              <a:t>跨领域系统统一地</a:t>
            </a:r>
          </a:p>
          <a:p>
            <a:pPr algn="ctr"/>
            <a:r>
              <a:rPr lang="en-TW" sz="9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6144499" y="3377866"/>
            <a:ext cx="1107996" cy="369332"/>
          </a:xfrm>
          <a:prstGeom prst="rect">
            <a:avLst/>
          </a:prstGeom>
          <a:noFill/>
        </p:spPr>
        <p:txBody>
          <a:bodyPr wrap="none" rtlCol="0">
            <a:spAutoFit/>
          </a:bodyPr>
          <a:lstStyle/>
          <a:p>
            <a:pPr algn="ctr"/>
            <a:r>
              <a:rPr lang="en-TW" sz="900" dirty="0">
                <a:solidFill>
                  <a:srgbClr val="FF0000"/>
                </a:solidFill>
                <a:latin typeface="STXinwei" panose="02010800040101010101" pitchFamily="2" charset="-122"/>
                <a:ea typeface="STXinwei" panose="02010800040101010101" pitchFamily="2" charset="-122"/>
              </a:rPr>
              <a:t>跨领域系统统一地</a:t>
            </a:r>
          </a:p>
          <a:p>
            <a:pPr algn="ctr"/>
            <a:r>
              <a:rPr lang="en-TW" sz="9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987315" y="4552240"/>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451884" y="1131925"/>
            <a:ext cx="4340280" cy="2376820"/>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4263655" y="1823365"/>
            <a:ext cx="4337008" cy="257175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066950" y="3621829"/>
            <a:ext cx="3110147" cy="307777"/>
          </a:xfrm>
          <a:prstGeom prst="rect">
            <a:avLst/>
          </a:prstGeom>
          <a:noFill/>
        </p:spPr>
        <p:txBody>
          <a:bodyPr wrap="none" rtlCol="0">
            <a:spAutoFit/>
          </a:bodyPr>
          <a:lstStyle/>
          <a:p>
            <a:r>
              <a:rPr lang="en-US" dirty="0">
                <a:hlinkClick r:id="rId4"/>
              </a:rPr>
              <a:t>Video last viewed</a:t>
            </a:r>
            <a:r>
              <a:rPr lang="en-US" dirty="0"/>
              <a:t>: October 26, 2020.</a:t>
            </a:r>
            <a:endParaRPr lang="en-TW" dirty="0"/>
          </a:p>
        </p:txBody>
      </p:sp>
    </p:spTree>
    <p:extLst>
      <p:ext uri="{BB962C8B-B14F-4D97-AF65-F5344CB8AC3E}">
        <p14:creationId xmlns:p14="http://schemas.microsoft.com/office/powerpoint/2010/main" val="1542495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478465" y="1240553"/>
            <a:ext cx="8187070" cy="3159246"/>
          </a:xfrm>
          <a:prstGeom prst="rect">
            <a:avLst/>
          </a:prstGeom>
        </p:spPr>
      </p:pic>
    </p:spTree>
    <p:extLst>
      <p:ext uri="{BB962C8B-B14F-4D97-AF65-F5344CB8AC3E}">
        <p14:creationId xmlns:p14="http://schemas.microsoft.com/office/powerpoint/2010/main" val="344533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437406" y="1138115"/>
            <a:ext cx="8269188" cy="3190933"/>
          </a:xfrm>
          <a:prstGeom prst="rect">
            <a:avLst/>
          </a:prstGeom>
        </p:spPr>
      </p:pic>
    </p:spTree>
    <p:extLst>
      <p:ext uri="{BB962C8B-B14F-4D97-AF65-F5344CB8AC3E}">
        <p14:creationId xmlns:p14="http://schemas.microsoft.com/office/powerpoint/2010/main" val="2446302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068572" y="1161590"/>
            <a:ext cx="6428441" cy="3382995"/>
          </a:xfrm>
          <a:prstGeom prst="rect">
            <a:avLst/>
          </a:prstGeom>
        </p:spPr>
      </p:pic>
    </p:spTree>
    <p:extLst>
      <p:ext uri="{BB962C8B-B14F-4D97-AF65-F5344CB8AC3E}">
        <p14:creationId xmlns:p14="http://schemas.microsoft.com/office/powerpoint/2010/main" val="4110640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1526095" y="1178234"/>
            <a:ext cx="6091810" cy="3205842"/>
          </a:xfrm>
          <a:prstGeom prst="rect">
            <a:avLst/>
          </a:prstGeom>
        </p:spPr>
      </p:pic>
    </p:spTree>
    <p:extLst>
      <p:ext uri="{BB962C8B-B14F-4D97-AF65-F5344CB8AC3E}">
        <p14:creationId xmlns:p14="http://schemas.microsoft.com/office/powerpoint/2010/main" val="4209407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Sequence of Actions as a Path</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pic>
        <p:nvPicPr>
          <p:cNvPr id="3" name="Picture 2">
            <a:extLst>
              <a:ext uri="{FF2B5EF4-FFF2-40B4-BE49-F238E27FC236}">
                <a16:creationId xmlns:a16="http://schemas.microsoft.com/office/drawing/2014/main" id="{0B11D4ED-1C1C-264C-88B5-5093FD53C3B0}"/>
              </a:ext>
            </a:extLst>
          </p:cNvPr>
          <p:cNvPicPr>
            <a:picLocks noChangeAspect="1"/>
          </p:cNvPicPr>
          <p:nvPr/>
        </p:nvPicPr>
        <p:blipFill>
          <a:blip r:embed="rId3"/>
          <a:stretch>
            <a:fillRect/>
          </a:stretch>
        </p:blipFill>
        <p:spPr>
          <a:xfrm>
            <a:off x="4754528" y="2003943"/>
            <a:ext cx="2895600" cy="2565400"/>
          </a:xfrm>
          <a:prstGeom prst="rect">
            <a:avLst/>
          </a:prstGeom>
        </p:spPr>
      </p:pic>
      <p:pic>
        <p:nvPicPr>
          <p:cNvPr id="4" name="Picture 3">
            <a:extLst>
              <a:ext uri="{FF2B5EF4-FFF2-40B4-BE49-F238E27FC236}">
                <a16:creationId xmlns:a16="http://schemas.microsoft.com/office/drawing/2014/main" id="{01FD8262-25C9-B84A-A2D7-56FABA09B915}"/>
              </a:ext>
            </a:extLst>
          </p:cNvPr>
          <p:cNvPicPr>
            <a:picLocks noChangeAspect="1"/>
          </p:cNvPicPr>
          <p:nvPr/>
        </p:nvPicPr>
        <p:blipFill>
          <a:blip r:embed="rId4"/>
          <a:stretch>
            <a:fillRect/>
          </a:stretch>
        </p:blipFill>
        <p:spPr>
          <a:xfrm>
            <a:off x="884273" y="2571750"/>
            <a:ext cx="3505200" cy="1727200"/>
          </a:xfrm>
          <a:prstGeom prst="rect">
            <a:avLst/>
          </a:prstGeom>
        </p:spPr>
      </p:pic>
      <p:pic>
        <p:nvPicPr>
          <p:cNvPr id="6" name="Picture 5">
            <a:extLst>
              <a:ext uri="{FF2B5EF4-FFF2-40B4-BE49-F238E27FC236}">
                <a16:creationId xmlns:a16="http://schemas.microsoft.com/office/drawing/2014/main" id="{AFE57C51-4A66-5A4F-B601-422704CC598E}"/>
              </a:ext>
            </a:extLst>
          </p:cNvPr>
          <p:cNvPicPr>
            <a:picLocks noChangeAspect="1"/>
          </p:cNvPicPr>
          <p:nvPr/>
        </p:nvPicPr>
        <p:blipFill>
          <a:blip r:embed="rId5"/>
          <a:stretch>
            <a:fillRect/>
          </a:stretch>
        </p:blipFill>
        <p:spPr>
          <a:xfrm>
            <a:off x="927546" y="1127794"/>
            <a:ext cx="7366000" cy="1092200"/>
          </a:xfrm>
          <a:prstGeom prst="rect">
            <a:avLst/>
          </a:prstGeom>
        </p:spPr>
      </p:pic>
    </p:spTree>
    <p:extLst>
      <p:ext uri="{BB962C8B-B14F-4D97-AF65-F5344CB8AC3E}">
        <p14:creationId xmlns:p14="http://schemas.microsoft.com/office/powerpoint/2010/main" val="19139779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2564797" y="1219741"/>
            <a:ext cx="4014406" cy="3122829"/>
          </a:xfrm>
          <a:prstGeom prst="rect">
            <a:avLst/>
          </a:prstGeom>
        </p:spPr>
      </p:pic>
    </p:spTree>
    <p:extLst>
      <p:ext uri="{BB962C8B-B14F-4D97-AF65-F5344CB8AC3E}">
        <p14:creationId xmlns:p14="http://schemas.microsoft.com/office/powerpoint/2010/main" val="29773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Tree>
    <p:extLst>
      <p:ext uri="{BB962C8B-B14F-4D97-AF65-F5344CB8AC3E}">
        <p14:creationId xmlns:p14="http://schemas.microsoft.com/office/powerpoint/2010/main" val="2811648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Choices between Recursion or Iteration?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13600" y="4017315"/>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pic>
        <p:nvPicPr>
          <p:cNvPr id="4" name="Picture 3">
            <a:hlinkClick r:id="rId3"/>
            <a:extLst>
              <a:ext uri="{FF2B5EF4-FFF2-40B4-BE49-F238E27FC236}">
                <a16:creationId xmlns:a16="http://schemas.microsoft.com/office/drawing/2014/main" id="{7897E318-DD6A-5443-9361-1518DF32FD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525" y="1520005"/>
            <a:ext cx="3210299" cy="2497310"/>
          </a:xfrm>
          <a:prstGeom prst="rect">
            <a:avLst/>
          </a:prstGeom>
        </p:spPr>
      </p:pic>
      <p:pic>
        <p:nvPicPr>
          <p:cNvPr id="5" name="Picture 4">
            <a:hlinkClick r:id="rId5"/>
            <a:extLst>
              <a:ext uri="{FF2B5EF4-FFF2-40B4-BE49-F238E27FC236}">
                <a16:creationId xmlns:a16="http://schemas.microsoft.com/office/drawing/2014/main" id="{7668E7A5-D1C3-7840-A1DE-E1589040CB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76944" y="1520005"/>
            <a:ext cx="3210299" cy="2497310"/>
          </a:xfrm>
          <a:prstGeom prst="rect">
            <a:avLst/>
          </a:prstGeom>
        </p:spPr>
      </p:pic>
      <p:sp>
        <p:nvSpPr>
          <p:cNvPr id="9" name="TextBox 8">
            <a:extLst>
              <a:ext uri="{FF2B5EF4-FFF2-40B4-BE49-F238E27FC236}">
                <a16:creationId xmlns:a16="http://schemas.microsoft.com/office/drawing/2014/main" id="{6AD571D2-C173-124C-BAC8-A89B34951851}"/>
              </a:ext>
            </a:extLst>
          </p:cNvPr>
          <p:cNvSpPr txBox="1"/>
          <p:nvPr/>
        </p:nvSpPr>
        <p:spPr>
          <a:xfrm>
            <a:off x="5127019" y="4019067"/>
            <a:ext cx="3110147" cy="307777"/>
          </a:xfrm>
          <a:prstGeom prst="rect">
            <a:avLst/>
          </a:prstGeom>
          <a:noFill/>
        </p:spPr>
        <p:txBody>
          <a:bodyPr wrap="none" rtlCol="0">
            <a:spAutoFit/>
          </a:bodyPr>
          <a:lstStyle/>
          <a:p>
            <a:r>
              <a:rPr lang="en-US" dirty="0">
                <a:hlinkClick r:id="rId5"/>
              </a:rPr>
              <a:t>Video last viewed</a:t>
            </a:r>
            <a:r>
              <a:rPr lang="en-US" dirty="0"/>
              <a:t>: October 26, 2020.</a:t>
            </a:r>
            <a:endParaRPr lang="en-TW" dirty="0"/>
          </a:p>
        </p:txBody>
      </p:sp>
    </p:spTree>
    <p:extLst>
      <p:ext uri="{BB962C8B-B14F-4D97-AF65-F5344CB8AC3E}">
        <p14:creationId xmlns:p14="http://schemas.microsoft.com/office/powerpoint/2010/main" val="384086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Generalized Recursive Function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Tree>
    <p:extLst>
      <p:ext uri="{BB962C8B-B14F-4D97-AF65-F5344CB8AC3E}">
        <p14:creationId xmlns:p14="http://schemas.microsoft.com/office/powerpoint/2010/main" val="125993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Discovering functions through enumerated function space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pic>
        <p:nvPicPr>
          <p:cNvPr id="3" name="Picture 2">
            <a:hlinkClick r:id="rId3"/>
            <a:extLst>
              <a:ext uri="{FF2B5EF4-FFF2-40B4-BE49-F238E27FC236}">
                <a16:creationId xmlns:a16="http://schemas.microsoft.com/office/drawing/2014/main" id="{B9435B70-90D7-1940-B1BC-AF2F900CBBAC}"/>
              </a:ext>
            </a:extLst>
          </p:cNvPr>
          <p:cNvPicPr>
            <a:picLocks noChangeAspect="1"/>
          </p:cNvPicPr>
          <p:nvPr/>
        </p:nvPicPr>
        <p:blipFill>
          <a:blip r:embed="rId4"/>
          <a:stretch>
            <a:fillRect/>
          </a:stretch>
        </p:blipFill>
        <p:spPr>
          <a:xfrm>
            <a:off x="2440539" y="1146865"/>
            <a:ext cx="4262921" cy="3316151"/>
          </a:xfrm>
          <a:prstGeom prst="rect">
            <a:avLst/>
          </a:prstGeom>
        </p:spPr>
      </p:pic>
    </p:spTree>
    <p:extLst>
      <p:ext uri="{BB962C8B-B14F-4D97-AF65-F5344CB8AC3E}">
        <p14:creationId xmlns:p14="http://schemas.microsoft.com/office/powerpoint/2010/main" val="2295486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Math Proofs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pic>
        <p:nvPicPr>
          <p:cNvPr id="3" name="Picture 2">
            <a:hlinkClick r:id="rId3"/>
            <a:extLst>
              <a:ext uri="{FF2B5EF4-FFF2-40B4-BE49-F238E27FC236}">
                <a16:creationId xmlns:a16="http://schemas.microsoft.com/office/drawing/2014/main" id="{E2322215-9A00-8F43-9EFC-F9CA21F27B4A}"/>
              </a:ext>
            </a:extLst>
          </p:cNvPr>
          <p:cNvPicPr>
            <a:picLocks noChangeAspect="1"/>
          </p:cNvPicPr>
          <p:nvPr/>
        </p:nvPicPr>
        <p:blipFill>
          <a:blip r:embed="rId4"/>
          <a:stretch>
            <a:fillRect/>
          </a:stretch>
        </p:blipFill>
        <p:spPr>
          <a:xfrm>
            <a:off x="2487474" y="1017725"/>
            <a:ext cx="4169046" cy="3243124"/>
          </a:xfrm>
          <a:prstGeom prst="rect">
            <a:avLst/>
          </a:prstGeom>
        </p:spPr>
      </p:pic>
    </p:spTree>
    <p:extLst>
      <p:ext uri="{BB962C8B-B14F-4D97-AF65-F5344CB8AC3E}">
        <p14:creationId xmlns:p14="http://schemas.microsoft.com/office/powerpoint/2010/main" val="2934626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Math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pic>
        <p:nvPicPr>
          <p:cNvPr id="4" name="Picture 3">
            <a:hlinkClick r:id="rId3"/>
            <a:extLst>
              <a:ext uri="{FF2B5EF4-FFF2-40B4-BE49-F238E27FC236}">
                <a16:creationId xmlns:a16="http://schemas.microsoft.com/office/drawing/2014/main" id="{50D7DF62-0E61-8447-929E-F2313A558B7B}"/>
              </a:ext>
            </a:extLst>
          </p:cNvPr>
          <p:cNvPicPr>
            <a:picLocks noChangeAspect="1"/>
          </p:cNvPicPr>
          <p:nvPr/>
        </p:nvPicPr>
        <p:blipFill>
          <a:blip r:embed="rId4"/>
          <a:stretch>
            <a:fillRect/>
          </a:stretch>
        </p:blipFill>
        <p:spPr>
          <a:xfrm>
            <a:off x="1977362" y="1153683"/>
            <a:ext cx="5189272" cy="3373575"/>
          </a:xfrm>
          <a:prstGeom prst="rect">
            <a:avLst/>
          </a:prstGeom>
        </p:spPr>
      </p:pic>
    </p:spTree>
    <p:extLst>
      <p:ext uri="{BB962C8B-B14F-4D97-AF65-F5344CB8AC3E}">
        <p14:creationId xmlns:p14="http://schemas.microsoft.com/office/powerpoint/2010/main" val="3723928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Is Recursion Invented or Discovered?</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874613" y="4082008"/>
            <a:ext cx="3039615" cy="307777"/>
          </a:xfrm>
          <a:prstGeom prst="rect">
            <a:avLst/>
          </a:prstGeom>
          <a:noFill/>
        </p:spPr>
        <p:txBody>
          <a:bodyPr wrap="none" rtlCol="0">
            <a:spAutoFit/>
          </a:bodyPr>
          <a:lstStyle/>
          <a:p>
            <a:r>
              <a:rPr lang="en-US" dirty="0">
                <a:hlinkClick r:id="rId3"/>
              </a:rPr>
              <a:t>Video last tested</a:t>
            </a:r>
            <a:r>
              <a:rPr lang="en-US" dirty="0"/>
              <a:t>: October 24,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pic>
        <p:nvPicPr>
          <p:cNvPr id="3" name="Picture 2">
            <a:extLst>
              <a:ext uri="{FF2B5EF4-FFF2-40B4-BE49-F238E27FC236}">
                <a16:creationId xmlns:a16="http://schemas.microsoft.com/office/drawing/2014/main" id="{8A253D1F-2E61-DA4F-AEC9-8D19E2086B5B}"/>
              </a:ext>
            </a:extLst>
          </p:cNvPr>
          <p:cNvPicPr>
            <a:picLocks noChangeAspect="1"/>
          </p:cNvPicPr>
          <p:nvPr/>
        </p:nvPicPr>
        <p:blipFill>
          <a:blip r:embed="rId4"/>
          <a:stretch>
            <a:fillRect/>
          </a:stretch>
        </p:blipFill>
        <p:spPr>
          <a:xfrm>
            <a:off x="291881" y="1417878"/>
            <a:ext cx="3955894" cy="2571749"/>
          </a:xfrm>
          <a:prstGeom prst="rect">
            <a:avLst/>
          </a:prstGeom>
        </p:spPr>
      </p:pic>
      <p:pic>
        <p:nvPicPr>
          <p:cNvPr id="5" name="Picture 4">
            <a:hlinkClick r:id="rId5"/>
            <a:extLst>
              <a:ext uri="{FF2B5EF4-FFF2-40B4-BE49-F238E27FC236}">
                <a16:creationId xmlns:a16="http://schemas.microsoft.com/office/drawing/2014/main" id="{7B76A18B-713C-1547-8578-9FE364594639}"/>
              </a:ext>
            </a:extLst>
          </p:cNvPr>
          <p:cNvPicPr>
            <a:picLocks noChangeAspect="1"/>
          </p:cNvPicPr>
          <p:nvPr/>
        </p:nvPicPr>
        <p:blipFill>
          <a:blip r:embed="rId6"/>
          <a:stretch>
            <a:fillRect/>
          </a:stretch>
        </p:blipFill>
        <p:spPr>
          <a:xfrm>
            <a:off x="4876405" y="1417878"/>
            <a:ext cx="3955895" cy="2571750"/>
          </a:xfrm>
          <a:prstGeom prst="rect">
            <a:avLst/>
          </a:prstGeom>
        </p:spPr>
      </p:pic>
      <p:sp>
        <p:nvSpPr>
          <p:cNvPr id="10" name="TextBox 9">
            <a:extLst>
              <a:ext uri="{FF2B5EF4-FFF2-40B4-BE49-F238E27FC236}">
                <a16:creationId xmlns:a16="http://schemas.microsoft.com/office/drawing/2014/main" id="{99DE51EC-84F0-964E-AB25-787ECA3F4FBA}"/>
              </a:ext>
            </a:extLst>
          </p:cNvPr>
          <p:cNvSpPr txBox="1"/>
          <p:nvPr/>
        </p:nvSpPr>
        <p:spPr>
          <a:xfrm>
            <a:off x="4974702" y="4082008"/>
            <a:ext cx="3039615" cy="307777"/>
          </a:xfrm>
          <a:prstGeom prst="rect">
            <a:avLst/>
          </a:prstGeom>
          <a:noFill/>
        </p:spPr>
        <p:txBody>
          <a:bodyPr wrap="none" rtlCol="0">
            <a:spAutoFit/>
          </a:bodyPr>
          <a:lstStyle/>
          <a:p>
            <a:r>
              <a:rPr lang="en-US" dirty="0">
                <a:hlinkClick r:id="rId5"/>
              </a:rPr>
              <a:t>Video last tested</a:t>
            </a:r>
            <a:r>
              <a:rPr lang="en-US" dirty="0"/>
              <a:t>: October 24, 2020.</a:t>
            </a:r>
            <a:endParaRPr lang="en-TW" dirty="0"/>
          </a:p>
        </p:txBody>
      </p:sp>
    </p:spTree>
    <p:extLst>
      <p:ext uri="{BB962C8B-B14F-4D97-AF65-F5344CB8AC3E}">
        <p14:creationId xmlns:p14="http://schemas.microsoft.com/office/powerpoint/2010/main" val="1086729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2648186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3"/>
            <a:ext cx="7552944" cy="946201"/>
          </a:xfrm>
          <a:prstGeom prst="rect">
            <a:avLst/>
          </a:prstGeom>
        </p:spPr>
        <p:txBody>
          <a:bodyPr>
            <a:normAutofit/>
          </a:bodyPr>
          <a:lstStyle/>
          <a:p>
            <a:pPr algn="ctr"/>
            <a:r>
              <a:rPr lang="en-US" dirty="0">
                <a:solidFill>
                  <a:schemeClr val="tx1"/>
                </a:solidFill>
              </a:rPr>
              <a:t>Metaphors and Story Telling</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pic>
        <p:nvPicPr>
          <p:cNvPr id="2" name="Picture 1">
            <a:extLst>
              <a:ext uri="{FF2B5EF4-FFF2-40B4-BE49-F238E27FC236}">
                <a16:creationId xmlns:a16="http://schemas.microsoft.com/office/drawing/2014/main" id="{4559C82F-0FA6-7D46-A2E5-1731FABA3C8B}"/>
              </a:ext>
            </a:extLst>
          </p:cNvPr>
          <p:cNvPicPr>
            <a:picLocks noChangeAspect="1"/>
          </p:cNvPicPr>
          <p:nvPr/>
        </p:nvPicPr>
        <p:blipFill>
          <a:blip r:embed="rId2"/>
          <a:stretch>
            <a:fillRect/>
          </a:stretch>
        </p:blipFill>
        <p:spPr>
          <a:xfrm>
            <a:off x="3054438" y="1027500"/>
            <a:ext cx="2606497" cy="3942491"/>
          </a:xfrm>
          <a:prstGeom prst="rect">
            <a:avLst/>
          </a:prstGeom>
        </p:spPr>
      </p:pic>
      <p:pic>
        <p:nvPicPr>
          <p:cNvPr id="3" name="Picture 2">
            <a:extLst>
              <a:ext uri="{FF2B5EF4-FFF2-40B4-BE49-F238E27FC236}">
                <a16:creationId xmlns:a16="http://schemas.microsoft.com/office/drawing/2014/main" id="{6D189A35-F582-6E45-AA9D-5E473FBC57CC}"/>
              </a:ext>
            </a:extLst>
          </p:cNvPr>
          <p:cNvPicPr>
            <a:picLocks noChangeAspect="1"/>
          </p:cNvPicPr>
          <p:nvPr/>
        </p:nvPicPr>
        <p:blipFill>
          <a:blip r:embed="rId3"/>
          <a:stretch>
            <a:fillRect/>
          </a:stretch>
        </p:blipFill>
        <p:spPr>
          <a:xfrm>
            <a:off x="5821753" y="1016671"/>
            <a:ext cx="3099178" cy="3942492"/>
          </a:xfrm>
          <a:prstGeom prst="rect">
            <a:avLst/>
          </a:prstGeom>
        </p:spPr>
      </p:pic>
      <p:pic>
        <p:nvPicPr>
          <p:cNvPr id="7" name="Picture 1">
            <a:extLst>
              <a:ext uri="{FF2B5EF4-FFF2-40B4-BE49-F238E27FC236}">
                <a16:creationId xmlns:a16="http://schemas.microsoft.com/office/drawing/2014/main" id="{0BF37B7F-9D8E-8C43-B619-CB18EC279B1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123" y="1027498"/>
            <a:ext cx="2606497" cy="39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44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Turing Complete Instruction Set</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3"/>
          <a:stretch>
            <a:fillRect/>
          </a:stretch>
        </p:blipFill>
        <p:spPr>
          <a:xfrm>
            <a:off x="379487" y="741121"/>
            <a:ext cx="4270004" cy="1987761"/>
          </a:xfrm>
          <a:prstGeom prst="rect">
            <a:avLst/>
          </a:prstGeom>
        </p:spPr>
      </p:pic>
      <p:pic>
        <p:nvPicPr>
          <p:cNvPr id="2" name="Picture 1">
            <a:hlinkClick r:id="rId2"/>
            <a:extLst>
              <a:ext uri="{FF2B5EF4-FFF2-40B4-BE49-F238E27FC236}">
                <a16:creationId xmlns:a16="http://schemas.microsoft.com/office/drawing/2014/main" id="{C8681DD6-CEA5-2D4A-8EF4-64384BD373BB}"/>
              </a:ext>
            </a:extLst>
          </p:cNvPr>
          <p:cNvPicPr>
            <a:picLocks noChangeAspect="1"/>
          </p:cNvPicPr>
          <p:nvPr/>
        </p:nvPicPr>
        <p:blipFill>
          <a:blip r:embed="rId4"/>
          <a:stretch>
            <a:fillRect/>
          </a:stretch>
        </p:blipFill>
        <p:spPr>
          <a:xfrm>
            <a:off x="5136232" y="741121"/>
            <a:ext cx="3330889" cy="1653798"/>
          </a:xfrm>
          <a:prstGeom prst="rect">
            <a:avLst/>
          </a:prstGeom>
        </p:spPr>
      </p:pic>
      <p:pic>
        <p:nvPicPr>
          <p:cNvPr id="7" name="Picture 6">
            <a:hlinkClick r:id="rId2"/>
            <a:extLst>
              <a:ext uri="{FF2B5EF4-FFF2-40B4-BE49-F238E27FC236}">
                <a16:creationId xmlns:a16="http://schemas.microsoft.com/office/drawing/2014/main" id="{670CF7F2-46EC-174C-B9B3-82ACAC5CB1A0}"/>
              </a:ext>
            </a:extLst>
          </p:cNvPr>
          <p:cNvPicPr>
            <a:picLocks noChangeAspect="1"/>
          </p:cNvPicPr>
          <p:nvPr/>
        </p:nvPicPr>
        <p:blipFill>
          <a:blip r:embed="rId5"/>
          <a:stretch>
            <a:fillRect/>
          </a:stretch>
        </p:blipFill>
        <p:spPr>
          <a:xfrm>
            <a:off x="1410637" y="2839626"/>
            <a:ext cx="6477708" cy="2043608"/>
          </a:xfrm>
          <a:prstGeom prst="rect">
            <a:avLst/>
          </a:prstGeom>
        </p:spPr>
      </p:pic>
      <p:sp>
        <p:nvSpPr>
          <p:cNvPr id="9" name="TextBox 8">
            <a:extLst>
              <a:ext uri="{FF2B5EF4-FFF2-40B4-BE49-F238E27FC236}">
                <a16:creationId xmlns:a16="http://schemas.microsoft.com/office/drawing/2014/main" id="{765D94D6-94D8-FE49-9389-4FBEDB1615FA}"/>
              </a:ext>
            </a:extLst>
          </p:cNvPr>
          <p:cNvSpPr txBox="1"/>
          <p:nvPr/>
        </p:nvSpPr>
        <p:spPr>
          <a:xfrm>
            <a:off x="3005451" y="4836289"/>
            <a:ext cx="3288080" cy="230832"/>
          </a:xfrm>
          <a:prstGeom prst="rect">
            <a:avLst/>
          </a:prstGeom>
          <a:noFill/>
        </p:spPr>
        <p:txBody>
          <a:bodyPr wrap="none" rtlCol="0">
            <a:spAutoFit/>
          </a:bodyPr>
          <a:lstStyle/>
          <a:p>
            <a:pPr algn="ctr"/>
            <a:r>
              <a:rPr lang="en-TW" sz="900" dirty="0"/>
              <a:t>Paper Download Link: </a:t>
            </a:r>
            <a:r>
              <a:rPr lang="en-US" sz="900" dirty="0">
                <a:hlinkClick r:id="rId2"/>
              </a:rPr>
              <a:t>https://</a:t>
            </a:r>
            <a:r>
              <a:rPr lang="en-US" sz="900" dirty="0" err="1">
                <a:hlinkClick r:id="rId2"/>
              </a:rPr>
              <a:t>drwho.virtadpt.net</a:t>
            </a:r>
            <a:r>
              <a:rPr lang="en-US" sz="900" dirty="0">
                <a:hlinkClick r:id="rId2"/>
              </a:rPr>
              <a:t>/files/</a:t>
            </a:r>
            <a:r>
              <a:rPr lang="en-US" sz="900" dirty="0" err="1">
                <a:hlinkClick r:id="rId2"/>
              </a:rPr>
              <a:t>mov.pdf</a:t>
            </a:r>
            <a:endParaRPr lang="en-TW" sz="900" dirty="0"/>
          </a:p>
        </p:txBody>
      </p:sp>
    </p:spTree>
    <p:extLst>
      <p:ext uri="{BB962C8B-B14F-4D97-AF65-F5344CB8AC3E}">
        <p14:creationId xmlns:p14="http://schemas.microsoft.com/office/powerpoint/2010/main" val="20305310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1338495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a:xfrm>
            <a:off x="311700" y="3624160"/>
            <a:ext cx="8520600" cy="572700"/>
          </a:xfrm>
        </p:spPr>
        <p:txBody>
          <a:bodyPr/>
          <a:lstStyle/>
          <a:p>
            <a:pPr algn="ctr"/>
            <a:r>
              <a:rPr lang="en-US" sz="1800" dirty="0"/>
              <a:t>The </a:t>
            </a:r>
            <a:r>
              <a:rPr lang="en-US" sz="1800" b="1" i="1" dirty="0"/>
              <a:t>monad</a:t>
            </a:r>
            <a:r>
              <a:rPr lang="en-US" sz="1800" dirty="0"/>
              <a:t>, about which we shall speak here, is nothing other than a simple substance which enters into compounds, ‘simple’ meaning ‘without parts’.</a:t>
            </a:r>
            <a:br>
              <a:rPr lang="en-US" sz="1800" dirty="0"/>
            </a:br>
            <a:br>
              <a:rPr lang="en-TW" sz="1800" dirty="0"/>
            </a:br>
            <a:r>
              <a:rPr lang="en-TW" sz="1800" dirty="0"/>
              <a:t>					- Leibniz</a:t>
            </a:r>
          </a:p>
        </p:txBody>
      </p:sp>
      <p:pic>
        <p:nvPicPr>
          <p:cNvPr id="2" name="Picture 1">
            <a:extLst>
              <a:ext uri="{FF2B5EF4-FFF2-40B4-BE49-F238E27FC236}">
                <a16:creationId xmlns:a16="http://schemas.microsoft.com/office/drawing/2014/main" id="{2C68CD9E-9039-F642-8A55-543A033007A8}"/>
              </a:ext>
            </a:extLst>
          </p:cNvPr>
          <p:cNvPicPr>
            <a:picLocks noChangeAspect="1"/>
          </p:cNvPicPr>
          <p:nvPr/>
        </p:nvPicPr>
        <p:blipFill>
          <a:blip r:embed="rId3"/>
          <a:stretch>
            <a:fillRect/>
          </a:stretch>
        </p:blipFill>
        <p:spPr>
          <a:xfrm>
            <a:off x="1995322" y="1103104"/>
            <a:ext cx="1631910" cy="2498410"/>
          </a:xfrm>
          <a:prstGeom prst="rect">
            <a:avLst/>
          </a:prstGeom>
        </p:spPr>
      </p:pic>
      <p:pic>
        <p:nvPicPr>
          <p:cNvPr id="1026" name="Picture 2">
            <a:hlinkClick r:id="rId4"/>
            <a:extLst>
              <a:ext uri="{FF2B5EF4-FFF2-40B4-BE49-F238E27FC236}">
                <a16:creationId xmlns:a16="http://schemas.microsoft.com/office/drawing/2014/main" id="{B64CDD90-1377-6A40-A576-4DD9625B73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34231" y="1091781"/>
            <a:ext cx="2020772" cy="249841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7">
            <a:extLst>
              <a:ext uri="{FF2B5EF4-FFF2-40B4-BE49-F238E27FC236}">
                <a16:creationId xmlns:a16="http://schemas.microsoft.com/office/drawing/2014/main" id="{1FB69448-D011-394E-8154-AA61D831C69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TW" sz="2000" b="1" i="1" dirty="0"/>
              <a:t>Monad</a:t>
            </a:r>
            <a:r>
              <a:rPr lang="en-TW" sz="2000" dirty="0"/>
              <a:t>: Leibniz’s Universal Abstraction Unit</a:t>
            </a:r>
          </a:p>
        </p:txBody>
      </p:sp>
    </p:spTree>
    <p:extLst>
      <p:ext uri="{BB962C8B-B14F-4D97-AF65-F5344CB8AC3E}">
        <p14:creationId xmlns:p14="http://schemas.microsoft.com/office/powerpoint/2010/main" val="2043929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The Sources of these Ideas</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4" name="Picture 3">
            <a:hlinkClick r:id="rId2"/>
            <a:extLst>
              <a:ext uri="{FF2B5EF4-FFF2-40B4-BE49-F238E27FC236}">
                <a16:creationId xmlns:a16="http://schemas.microsoft.com/office/drawing/2014/main" id="{E5F9F476-33C0-3C49-BE69-BECBD65DC91A}"/>
              </a:ext>
            </a:extLst>
          </p:cNvPr>
          <p:cNvPicPr>
            <a:picLocks noChangeAspect="1"/>
          </p:cNvPicPr>
          <p:nvPr/>
        </p:nvPicPr>
        <p:blipFill>
          <a:blip r:embed="rId3"/>
          <a:stretch>
            <a:fillRect/>
          </a:stretch>
        </p:blipFill>
        <p:spPr>
          <a:xfrm>
            <a:off x="1943348" y="1389837"/>
            <a:ext cx="1622472" cy="2168213"/>
          </a:xfrm>
          <a:prstGeom prst="rect">
            <a:avLst/>
          </a:prstGeom>
        </p:spPr>
      </p:pic>
      <p:sp>
        <p:nvSpPr>
          <p:cNvPr id="8" name="TextBox 7">
            <a:extLst>
              <a:ext uri="{FF2B5EF4-FFF2-40B4-BE49-F238E27FC236}">
                <a16:creationId xmlns:a16="http://schemas.microsoft.com/office/drawing/2014/main" id="{F168F9DE-0C0E-6D47-A88C-E415479241BD}"/>
              </a:ext>
            </a:extLst>
          </p:cNvPr>
          <p:cNvSpPr txBox="1"/>
          <p:nvPr/>
        </p:nvSpPr>
        <p:spPr>
          <a:xfrm>
            <a:off x="2045130" y="3604666"/>
            <a:ext cx="1429746" cy="307777"/>
          </a:xfrm>
          <a:prstGeom prst="rect">
            <a:avLst/>
          </a:prstGeom>
          <a:noFill/>
        </p:spPr>
        <p:txBody>
          <a:bodyPr wrap="square" rtlCol="0">
            <a:spAutoFit/>
          </a:bodyPr>
          <a:lstStyle/>
          <a:p>
            <a:r>
              <a:rPr lang="en-TW" dirty="0">
                <a:hlinkClick r:id="rId2"/>
              </a:rPr>
              <a:t>Alonzo Church</a:t>
            </a:r>
            <a:endParaRPr lang="en-TW" dirty="0"/>
          </a:p>
        </p:txBody>
      </p:sp>
      <p:pic>
        <p:nvPicPr>
          <p:cNvPr id="9" name="Picture 8">
            <a:hlinkClick r:id="rId4"/>
            <a:extLst>
              <a:ext uri="{FF2B5EF4-FFF2-40B4-BE49-F238E27FC236}">
                <a16:creationId xmlns:a16="http://schemas.microsoft.com/office/drawing/2014/main" id="{A5080F61-EED2-1F49-95FF-C4FFBA5A9D7E}"/>
              </a:ext>
            </a:extLst>
          </p:cNvPr>
          <p:cNvPicPr>
            <a:picLocks noChangeAspect="1"/>
          </p:cNvPicPr>
          <p:nvPr/>
        </p:nvPicPr>
        <p:blipFill>
          <a:blip r:embed="rId5"/>
          <a:stretch>
            <a:fillRect/>
          </a:stretch>
        </p:blipFill>
        <p:spPr>
          <a:xfrm>
            <a:off x="3816426" y="1367298"/>
            <a:ext cx="1523984" cy="2168213"/>
          </a:xfrm>
          <a:prstGeom prst="rect">
            <a:avLst/>
          </a:prstGeom>
        </p:spPr>
      </p:pic>
      <p:sp>
        <p:nvSpPr>
          <p:cNvPr id="10" name="TextBox 9">
            <a:extLst>
              <a:ext uri="{FF2B5EF4-FFF2-40B4-BE49-F238E27FC236}">
                <a16:creationId xmlns:a16="http://schemas.microsoft.com/office/drawing/2014/main" id="{9331978C-7C28-5147-8BE6-0C465978752B}"/>
              </a:ext>
            </a:extLst>
          </p:cNvPr>
          <p:cNvSpPr txBox="1"/>
          <p:nvPr/>
        </p:nvSpPr>
        <p:spPr>
          <a:xfrm>
            <a:off x="3608579" y="3575723"/>
            <a:ext cx="1939678" cy="307777"/>
          </a:xfrm>
          <a:prstGeom prst="rect">
            <a:avLst/>
          </a:prstGeom>
          <a:noFill/>
        </p:spPr>
        <p:txBody>
          <a:bodyPr wrap="square" rtlCol="0">
            <a:spAutoFit/>
          </a:bodyPr>
          <a:lstStyle/>
          <a:p>
            <a:pPr algn="ctr"/>
            <a:r>
              <a:rPr lang="en-US" dirty="0">
                <a:hlinkClick r:id="rId4"/>
              </a:rPr>
              <a:t>Stephen Cole Kleene</a:t>
            </a:r>
            <a:endParaRPr lang="en-TW" dirty="0"/>
          </a:p>
        </p:txBody>
      </p:sp>
      <p:pic>
        <p:nvPicPr>
          <p:cNvPr id="11" name="Picture 10">
            <a:hlinkClick r:id="rId6"/>
            <a:extLst>
              <a:ext uri="{FF2B5EF4-FFF2-40B4-BE49-F238E27FC236}">
                <a16:creationId xmlns:a16="http://schemas.microsoft.com/office/drawing/2014/main" id="{AC7040B6-84B6-7741-9478-472D8410FBF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586847" y="1367298"/>
            <a:ext cx="1535804" cy="2168213"/>
          </a:xfrm>
          <a:prstGeom prst="rect">
            <a:avLst/>
          </a:prstGeom>
        </p:spPr>
      </p:pic>
      <p:sp>
        <p:nvSpPr>
          <p:cNvPr id="12" name="TextBox 11">
            <a:extLst>
              <a:ext uri="{FF2B5EF4-FFF2-40B4-BE49-F238E27FC236}">
                <a16:creationId xmlns:a16="http://schemas.microsoft.com/office/drawing/2014/main" id="{3B7BDEEC-BEF5-D842-BBB9-6D57CBBFE448}"/>
              </a:ext>
            </a:extLst>
          </p:cNvPr>
          <p:cNvSpPr txBox="1"/>
          <p:nvPr/>
        </p:nvSpPr>
        <p:spPr>
          <a:xfrm>
            <a:off x="5704441" y="3575723"/>
            <a:ext cx="1300615" cy="307777"/>
          </a:xfrm>
          <a:prstGeom prst="rect">
            <a:avLst/>
          </a:prstGeom>
          <a:noFill/>
        </p:spPr>
        <p:txBody>
          <a:bodyPr wrap="square" rtlCol="0">
            <a:spAutoFit/>
          </a:bodyPr>
          <a:lstStyle/>
          <a:p>
            <a:pPr algn="ctr"/>
            <a:r>
              <a:rPr lang="en-US" dirty="0">
                <a:hlinkClick r:id="rId6"/>
              </a:rPr>
              <a:t>Alfred Tarski</a:t>
            </a:r>
            <a:endParaRPr lang="en-TW" dirty="0"/>
          </a:p>
        </p:txBody>
      </p:sp>
      <p:pic>
        <p:nvPicPr>
          <p:cNvPr id="13" name="Picture 12">
            <a:extLst>
              <a:ext uri="{FF2B5EF4-FFF2-40B4-BE49-F238E27FC236}">
                <a16:creationId xmlns:a16="http://schemas.microsoft.com/office/drawing/2014/main" id="{D70A256A-2FC9-6647-8265-D15A0DB844CA}"/>
              </a:ext>
            </a:extLst>
          </p:cNvPr>
          <p:cNvPicPr>
            <a:picLocks noChangeAspect="1"/>
          </p:cNvPicPr>
          <p:nvPr/>
        </p:nvPicPr>
        <p:blipFill>
          <a:blip r:embed="rId8"/>
          <a:stretch>
            <a:fillRect/>
          </a:stretch>
        </p:blipFill>
        <p:spPr>
          <a:xfrm>
            <a:off x="7370023" y="1367298"/>
            <a:ext cx="1673708" cy="2168213"/>
          </a:xfrm>
          <a:prstGeom prst="rect">
            <a:avLst/>
          </a:prstGeom>
        </p:spPr>
      </p:pic>
      <p:sp>
        <p:nvSpPr>
          <p:cNvPr id="14" name="TextBox 13">
            <a:extLst>
              <a:ext uri="{FF2B5EF4-FFF2-40B4-BE49-F238E27FC236}">
                <a16:creationId xmlns:a16="http://schemas.microsoft.com/office/drawing/2014/main" id="{9DABC323-9D33-2D43-A8A4-3964968BCEE9}"/>
              </a:ext>
            </a:extLst>
          </p:cNvPr>
          <p:cNvSpPr txBox="1"/>
          <p:nvPr/>
        </p:nvSpPr>
        <p:spPr>
          <a:xfrm>
            <a:off x="7556569" y="3575723"/>
            <a:ext cx="1300615" cy="307777"/>
          </a:xfrm>
          <a:prstGeom prst="rect">
            <a:avLst/>
          </a:prstGeom>
          <a:noFill/>
        </p:spPr>
        <p:txBody>
          <a:bodyPr wrap="square" rtlCol="0">
            <a:spAutoFit/>
          </a:bodyPr>
          <a:lstStyle/>
          <a:p>
            <a:pPr algn="ctr"/>
            <a:r>
              <a:rPr lang="en-US" dirty="0">
                <a:hlinkClick r:id="rId9"/>
              </a:rPr>
              <a:t>Dana Scott</a:t>
            </a:r>
            <a:endParaRPr lang="en-TW" dirty="0"/>
          </a:p>
        </p:txBody>
      </p:sp>
      <p:pic>
        <p:nvPicPr>
          <p:cNvPr id="15" name="Picture 14">
            <a:extLst>
              <a:ext uri="{FF2B5EF4-FFF2-40B4-BE49-F238E27FC236}">
                <a16:creationId xmlns:a16="http://schemas.microsoft.com/office/drawing/2014/main" id="{25C98BBC-A1BF-904B-A2CB-F1AF02D8B843}"/>
              </a:ext>
            </a:extLst>
          </p:cNvPr>
          <p:cNvPicPr>
            <a:picLocks noChangeAspect="1"/>
          </p:cNvPicPr>
          <p:nvPr/>
        </p:nvPicPr>
        <p:blipFill>
          <a:blip r:embed="rId10"/>
          <a:stretch>
            <a:fillRect/>
          </a:stretch>
        </p:blipFill>
        <p:spPr>
          <a:xfrm>
            <a:off x="127024" y="1389837"/>
            <a:ext cx="1569102" cy="2168213"/>
          </a:xfrm>
          <a:prstGeom prst="rect">
            <a:avLst/>
          </a:prstGeom>
        </p:spPr>
      </p:pic>
      <p:sp>
        <p:nvSpPr>
          <p:cNvPr id="16" name="TextBox 15">
            <a:extLst>
              <a:ext uri="{FF2B5EF4-FFF2-40B4-BE49-F238E27FC236}">
                <a16:creationId xmlns:a16="http://schemas.microsoft.com/office/drawing/2014/main" id="{DF4E3989-6A15-3A46-A383-56A133E42896}"/>
              </a:ext>
            </a:extLst>
          </p:cNvPr>
          <p:cNvSpPr txBox="1"/>
          <p:nvPr/>
        </p:nvSpPr>
        <p:spPr>
          <a:xfrm>
            <a:off x="261267" y="3603837"/>
            <a:ext cx="1300615" cy="738664"/>
          </a:xfrm>
          <a:prstGeom prst="rect">
            <a:avLst/>
          </a:prstGeom>
          <a:noFill/>
        </p:spPr>
        <p:txBody>
          <a:bodyPr wrap="square" rtlCol="0">
            <a:spAutoFit/>
          </a:bodyPr>
          <a:lstStyle/>
          <a:p>
            <a:pPr algn="ctr"/>
            <a:r>
              <a:rPr lang="en-US" dirty="0">
                <a:hlinkClick r:id="rId11"/>
              </a:rPr>
              <a:t>Charles Sanders Pierce</a:t>
            </a:r>
            <a:endParaRPr lang="en-TW" dirty="0"/>
          </a:p>
        </p:txBody>
      </p:sp>
    </p:spTree>
    <p:extLst>
      <p:ext uri="{BB962C8B-B14F-4D97-AF65-F5344CB8AC3E}">
        <p14:creationId xmlns:p14="http://schemas.microsoft.com/office/powerpoint/2010/main" val="3677664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Charles Sanders Pierce and Arrows</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15" name="Picture 14">
            <a:extLst>
              <a:ext uri="{FF2B5EF4-FFF2-40B4-BE49-F238E27FC236}">
                <a16:creationId xmlns:a16="http://schemas.microsoft.com/office/drawing/2014/main" id="{25C98BBC-A1BF-904B-A2CB-F1AF02D8B843}"/>
              </a:ext>
            </a:extLst>
          </p:cNvPr>
          <p:cNvPicPr>
            <a:picLocks noChangeAspect="1"/>
          </p:cNvPicPr>
          <p:nvPr/>
        </p:nvPicPr>
        <p:blipFill>
          <a:blip r:embed="rId2"/>
          <a:stretch>
            <a:fillRect/>
          </a:stretch>
        </p:blipFill>
        <p:spPr>
          <a:xfrm>
            <a:off x="127024" y="1389837"/>
            <a:ext cx="1569102" cy="2168213"/>
          </a:xfrm>
          <a:prstGeom prst="rect">
            <a:avLst/>
          </a:prstGeom>
        </p:spPr>
      </p:pic>
      <p:sp>
        <p:nvSpPr>
          <p:cNvPr id="16" name="TextBox 15">
            <a:extLst>
              <a:ext uri="{FF2B5EF4-FFF2-40B4-BE49-F238E27FC236}">
                <a16:creationId xmlns:a16="http://schemas.microsoft.com/office/drawing/2014/main" id="{DF4E3989-6A15-3A46-A383-56A133E42896}"/>
              </a:ext>
            </a:extLst>
          </p:cNvPr>
          <p:cNvSpPr txBox="1"/>
          <p:nvPr/>
        </p:nvSpPr>
        <p:spPr>
          <a:xfrm>
            <a:off x="261267" y="3603837"/>
            <a:ext cx="1300615" cy="738664"/>
          </a:xfrm>
          <a:prstGeom prst="rect">
            <a:avLst/>
          </a:prstGeom>
          <a:noFill/>
        </p:spPr>
        <p:txBody>
          <a:bodyPr wrap="square" rtlCol="0">
            <a:spAutoFit/>
          </a:bodyPr>
          <a:lstStyle/>
          <a:p>
            <a:pPr algn="ctr"/>
            <a:r>
              <a:rPr lang="en-US" dirty="0">
                <a:hlinkClick r:id="rId3"/>
              </a:rPr>
              <a:t>Charles Sanders Pierce</a:t>
            </a:r>
            <a:endParaRPr lang="en-TW" dirty="0"/>
          </a:p>
        </p:txBody>
      </p:sp>
      <p:sp>
        <p:nvSpPr>
          <p:cNvPr id="17" name="TextBox 16">
            <a:extLst>
              <a:ext uri="{FF2B5EF4-FFF2-40B4-BE49-F238E27FC236}">
                <a16:creationId xmlns:a16="http://schemas.microsoft.com/office/drawing/2014/main" id="{76D82B04-FEA9-A442-A3F8-95C34F34EA58}"/>
              </a:ext>
            </a:extLst>
          </p:cNvPr>
          <p:cNvSpPr txBox="1"/>
          <p:nvPr/>
        </p:nvSpPr>
        <p:spPr>
          <a:xfrm>
            <a:off x="2714521" y="3311127"/>
            <a:ext cx="4936581" cy="1015663"/>
          </a:xfrm>
          <a:prstGeom prst="rect">
            <a:avLst/>
          </a:prstGeom>
          <a:noFill/>
        </p:spPr>
        <p:txBody>
          <a:bodyPr wrap="square" rtlCol="0">
            <a:spAutoFit/>
          </a:bodyPr>
          <a:lstStyle/>
          <a:p>
            <a:r>
              <a:rPr lang="en-US" sz="2000" dirty="0"/>
              <a:t>The NOR operator is also known as </a:t>
            </a:r>
            <a:r>
              <a:rPr lang="en-US" sz="2000" b="1" dirty="0"/>
              <a:t>Peirce's arrow</a:t>
            </a:r>
            <a:r>
              <a:rPr lang="en-US" sz="2000" dirty="0"/>
              <a:t>—</a:t>
            </a:r>
            <a:r>
              <a:rPr lang="en-US" sz="2000" dirty="0">
                <a:hlinkClick r:id="rId3" tooltip="Charles Sanders Peirce"/>
              </a:rPr>
              <a:t>Charles Sanders Peirce</a:t>
            </a:r>
            <a:r>
              <a:rPr lang="en-US" sz="2000" dirty="0"/>
              <a:t> introduced the symbol ↓ for it,</a:t>
            </a:r>
            <a:r>
              <a:rPr lang="en-US" sz="2000" baseline="30000" dirty="0">
                <a:hlinkClick r:id="rId4"/>
              </a:rPr>
              <a:t>[1]</a:t>
            </a:r>
            <a:r>
              <a:rPr lang="en-US" sz="2000" dirty="0"/>
              <a:t> </a:t>
            </a:r>
            <a:endParaRPr lang="en-TW" sz="2000" dirty="0"/>
          </a:p>
        </p:txBody>
      </p:sp>
      <p:pic>
        <p:nvPicPr>
          <p:cNvPr id="18" name="Picture 17">
            <a:extLst>
              <a:ext uri="{FF2B5EF4-FFF2-40B4-BE49-F238E27FC236}">
                <a16:creationId xmlns:a16="http://schemas.microsoft.com/office/drawing/2014/main" id="{3A748E6D-7354-7644-A296-CC114582BFC4}"/>
              </a:ext>
            </a:extLst>
          </p:cNvPr>
          <p:cNvPicPr>
            <a:picLocks noChangeAspect="1"/>
          </p:cNvPicPr>
          <p:nvPr/>
        </p:nvPicPr>
        <p:blipFill>
          <a:blip r:embed="rId5"/>
          <a:stretch>
            <a:fillRect/>
          </a:stretch>
        </p:blipFill>
        <p:spPr>
          <a:xfrm>
            <a:off x="2561451" y="1500899"/>
            <a:ext cx="2197521" cy="1596864"/>
          </a:xfrm>
          <a:prstGeom prst="rect">
            <a:avLst/>
          </a:prstGeom>
        </p:spPr>
      </p:pic>
      <p:pic>
        <p:nvPicPr>
          <p:cNvPr id="19" name="Picture 18">
            <a:extLst>
              <a:ext uri="{FF2B5EF4-FFF2-40B4-BE49-F238E27FC236}">
                <a16:creationId xmlns:a16="http://schemas.microsoft.com/office/drawing/2014/main" id="{8D8C5E92-CB76-D340-92A9-1EF1B3680578}"/>
              </a:ext>
            </a:extLst>
          </p:cNvPr>
          <p:cNvPicPr>
            <a:picLocks noChangeAspect="1"/>
          </p:cNvPicPr>
          <p:nvPr/>
        </p:nvPicPr>
        <p:blipFill>
          <a:blip r:embed="rId6"/>
          <a:stretch>
            <a:fillRect/>
          </a:stretch>
        </p:blipFill>
        <p:spPr>
          <a:xfrm>
            <a:off x="5437108" y="1517198"/>
            <a:ext cx="2545574" cy="1272787"/>
          </a:xfrm>
          <a:prstGeom prst="rect">
            <a:avLst/>
          </a:prstGeom>
        </p:spPr>
      </p:pic>
    </p:spTree>
    <p:extLst>
      <p:ext uri="{BB962C8B-B14F-4D97-AF65-F5344CB8AC3E}">
        <p14:creationId xmlns:p14="http://schemas.microsoft.com/office/powerpoint/2010/main" val="2731447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5551520"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a:t>
            </a:r>
            <a:r>
              <a:rPr lang="en-TW" dirty="0">
                <a:solidFill>
                  <a:srgbClr val="FF0000"/>
                </a:solidFill>
              </a:rPr>
              <a:t>“continuous”</a:t>
            </a:r>
            <a:r>
              <a:rPr lang="en-TW" dirty="0"/>
              <a:t> time</a:t>
            </a:r>
          </a:p>
        </p:txBody>
      </p:sp>
    </p:spTree>
    <p:extLst>
      <p:ext uri="{BB962C8B-B14F-4D97-AF65-F5344CB8AC3E}">
        <p14:creationId xmlns:p14="http://schemas.microsoft.com/office/powerpoint/2010/main" val="1480486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2465396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Must Watch Video on Monad for Programmers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10" name="TextBox 9">
            <a:extLst>
              <a:ext uri="{FF2B5EF4-FFF2-40B4-BE49-F238E27FC236}">
                <a16:creationId xmlns:a16="http://schemas.microsoft.com/office/drawing/2014/main" id="{C3F6FCCD-AD2E-A84D-85E2-95DAE6FAFECC}"/>
              </a:ext>
            </a:extLst>
          </p:cNvPr>
          <p:cNvSpPr txBox="1"/>
          <p:nvPr/>
        </p:nvSpPr>
        <p:spPr>
          <a:xfrm>
            <a:off x="3153508" y="4810596"/>
            <a:ext cx="2836984" cy="246221"/>
          </a:xfrm>
          <a:prstGeom prst="rect">
            <a:avLst/>
          </a:prstGeom>
          <a:noFill/>
        </p:spPr>
        <p:txBody>
          <a:bodyPr wrap="square" rtlCol="0">
            <a:spAutoFit/>
          </a:bodyPr>
          <a:lstStyle/>
          <a:p>
            <a:pPr algn="ctr"/>
            <a:r>
              <a:rPr lang="en-US" sz="1000" dirty="0">
                <a:hlinkClick r:id="rId3"/>
              </a:rPr>
              <a:t>https://youtu.be/OSuu8zBBNAA?t=857</a:t>
            </a:r>
            <a:endParaRPr lang="en-TW" sz="1000" dirty="0"/>
          </a:p>
        </p:txBody>
      </p:sp>
      <p:pic>
        <p:nvPicPr>
          <p:cNvPr id="2" name="Picture 1">
            <a:hlinkClick r:id="rId3"/>
            <a:extLst>
              <a:ext uri="{FF2B5EF4-FFF2-40B4-BE49-F238E27FC236}">
                <a16:creationId xmlns:a16="http://schemas.microsoft.com/office/drawing/2014/main" id="{7DBFFFD7-8E0F-1743-AD93-268CA80B1027}"/>
              </a:ext>
            </a:extLst>
          </p:cNvPr>
          <p:cNvPicPr>
            <a:picLocks noChangeAspect="1"/>
          </p:cNvPicPr>
          <p:nvPr/>
        </p:nvPicPr>
        <p:blipFill>
          <a:blip r:embed="rId4"/>
          <a:stretch>
            <a:fillRect/>
          </a:stretch>
        </p:blipFill>
        <p:spPr>
          <a:xfrm>
            <a:off x="2248679" y="1165104"/>
            <a:ext cx="4646641" cy="3486565"/>
          </a:xfrm>
          <a:prstGeom prst="rect">
            <a:avLst/>
          </a:prstGeom>
        </p:spPr>
      </p:pic>
    </p:spTree>
    <p:extLst>
      <p:ext uri="{BB962C8B-B14F-4D97-AF65-F5344CB8AC3E}">
        <p14:creationId xmlns:p14="http://schemas.microsoft.com/office/powerpoint/2010/main" val="12068213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4278011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These Names are very useful to remember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675620" y="4544586"/>
            <a:ext cx="7420621" cy="307777"/>
          </a:xfrm>
          <a:prstGeom prst="rect">
            <a:avLst/>
          </a:prstGeom>
          <a:noFill/>
        </p:spPr>
        <p:txBody>
          <a:bodyPr wrap="none" rtlCol="0">
            <a:spAutoFit/>
          </a:bodyPr>
          <a:lstStyle/>
          <a:p>
            <a:r>
              <a:rPr lang="en-US" dirty="0"/>
              <a:t>Image Source: </a:t>
            </a:r>
            <a:r>
              <a:rPr lang="en-US" dirty="0">
                <a:hlinkClick r:id="rId3"/>
              </a:rPr>
              <a:t>https://speakerdeck.com/glebec/lambda-calc-talk-frontside-version?slide=92</a:t>
            </a:r>
            <a:endParaRPr lang="en-TW" dirty="0"/>
          </a:p>
        </p:txBody>
      </p:sp>
      <p:pic>
        <p:nvPicPr>
          <p:cNvPr id="2" name="Picture 1">
            <a:hlinkClick r:id="rId3"/>
            <a:extLst>
              <a:ext uri="{FF2B5EF4-FFF2-40B4-BE49-F238E27FC236}">
                <a16:creationId xmlns:a16="http://schemas.microsoft.com/office/drawing/2014/main" id="{3FDC5A58-3778-DA48-8F92-4E7F6E7017FC}"/>
              </a:ext>
            </a:extLst>
          </p:cNvPr>
          <p:cNvPicPr>
            <a:picLocks noChangeAspect="1"/>
          </p:cNvPicPr>
          <p:nvPr/>
        </p:nvPicPr>
        <p:blipFill>
          <a:blip r:embed="rId4"/>
          <a:stretch>
            <a:fillRect/>
          </a:stretch>
        </p:blipFill>
        <p:spPr>
          <a:xfrm>
            <a:off x="1722474" y="1092339"/>
            <a:ext cx="5699051" cy="3179624"/>
          </a:xfrm>
          <a:prstGeom prst="rect">
            <a:avLst/>
          </a:prstGeom>
        </p:spPr>
      </p:pic>
    </p:spTree>
    <p:extLst>
      <p:ext uri="{BB962C8B-B14F-4D97-AF65-F5344CB8AC3E}">
        <p14:creationId xmlns:p14="http://schemas.microsoft.com/office/powerpoint/2010/main" val="414415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Name Management is a big deal</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675620" y="4544586"/>
            <a:ext cx="7420621" cy="307777"/>
          </a:xfrm>
          <a:prstGeom prst="rect">
            <a:avLst/>
          </a:prstGeom>
          <a:noFill/>
        </p:spPr>
        <p:txBody>
          <a:bodyPr wrap="none" rtlCol="0">
            <a:spAutoFit/>
          </a:bodyPr>
          <a:lstStyle/>
          <a:p>
            <a:r>
              <a:rPr lang="en-US" dirty="0"/>
              <a:t>Image Source: </a:t>
            </a:r>
            <a:r>
              <a:rPr lang="en-US" dirty="0">
                <a:hlinkClick r:id="rId3"/>
              </a:rPr>
              <a:t>https://</a:t>
            </a:r>
            <a:r>
              <a:rPr lang="en-US" dirty="0" err="1">
                <a:hlinkClick r:id="rId3"/>
              </a:rPr>
              <a:t>speakerdeck.com</a:t>
            </a:r>
            <a:r>
              <a:rPr lang="en-US" dirty="0">
                <a:hlinkClick r:id="rId3"/>
              </a:rPr>
              <a:t>/</a:t>
            </a:r>
            <a:r>
              <a:rPr lang="en-US" dirty="0" err="1">
                <a:hlinkClick r:id="rId3"/>
              </a:rPr>
              <a:t>glebec</a:t>
            </a:r>
            <a:r>
              <a:rPr lang="en-US" dirty="0">
                <a:hlinkClick r:id="rId3"/>
              </a:rPr>
              <a:t>/</a:t>
            </a:r>
            <a:r>
              <a:rPr lang="en-US" dirty="0" err="1">
                <a:hlinkClick r:id="rId3"/>
              </a:rPr>
              <a:t>lambda-calc-talk-frontside-version?slide</a:t>
            </a:r>
            <a:r>
              <a:rPr lang="en-US" dirty="0">
                <a:hlinkClick r:id="rId3"/>
              </a:rPr>
              <a:t>=90</a:t>
            </a:r>
            <a:endParaRPr lang="en-TW" dirty="0"/>
          </a:p>
        </p:txBody>
      </p:sp>
      <p:pic>
        <p:nvPicPr>
          <p:cNvPr id="3" name="Picture 2">
            <a:hlinkClick r:id="rId3"/>
            <a:extLst>
              <a:ext uri="{FF2B5EF4-FFF2-40B4-BE49-F238E27FC236}">
                <a16:creationId xmlns:a16="http://schemas.microsoft.com/office/drawing/2014/main" id="{F730F013-5725-1F41-9CA4-4E76856BC2E6}"/>
              </a:ext>
            </a:extLst>
          </p:cNvPr>
          <p:cNvPicPr>
            <a:picLocks noChangeAspect="1"/>
          </p:cNvPicPr>
          <p:nvPr/>
        </p:nvPicPr>
        <p:blipFill>
          <a:blip r:embed="rId4"/>
          <a:stretch>
            <a:fillRect/>
          </a:stretch>
        </p:blipFill>
        <p:spPr>
          <a:xfrm>
            <a:off x="1297173" y="1017725"/>
            <a:ext cx="6177516" cy="3446570"/>
          </a:xfrm>
          <a:prstGeom prst="rect">
            <a:avLst/>
          </a:prstGeom>
        </p:spPr>
      </p:pic>
    </p:spTree>
    <p:extLst>
      <p:ext uri="{BB962C8B-B14F-4D97-AF65-F5344CB8AC3E}">
        <p14:creationId xmlns:p14="http://schemas.microsoft.com/office/powerpoint/2010/main" val="7667563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6118</TotalTime>
  <Words>4366</Words>
  <Application>Microsoft Macintosh PowerPoint</Application>
  <PresentationFormat>On-screen Show (16:9)</PresentationFormat>
  <Paragraphs>725</Paragraphs>
  <Slides>75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STXingkai</vt:lpstr>
      <vt:lpstr>STXinwei</vt:lpstr>
      <vt:lpstr>ACADEMY ENGRAVED LET PLAIN:1.0</vt:lpstr>
      <vt:lpstr>Arial</vt:lpstr>
      <vt:lpstr>Calibri</vt:lpstr>
      <vt:lpstr>Cambria Math</vt:lpstr>
      <vt:lpstr>Lato</vt:lpstr>
      <vt:lpstr>Wingdings</vt:lpstr>
      <vt:lpstr>Simple Light</vt:lpstr>
      <vt:lpstr>超越学科界限的认知基础 Transdisciplinary Cognitive Foundation  Recursion, Continuation, and CICD/DevOps Week 07</vt:lpstr>
      <vt:lpstr>PowerPoint Presentation</vt:lpstr>
      <vt:lpstr>Abstract Specification</vt:lpstr>
      <vt:lpstr>Glossary</vt:lpstr>
      <vt:lpstr>Reserved Names and Constants in Sciences</vt:lpstr>
      <vt:lpstr>“Mathematics is the art of giving the same name to different things!”      - Henry Poincare</vt:lpstr>
      <vt:lpstr>The monad, about which we shall speak here, is nothing other than a simple substance which enters into compounds, ‘simple’ meaning ‘without parts’.       - Leibniz</vt:lpstr>
      <vt:lpstr>These Names are very useful to remember</vt:lpstr>
      <vt:lpstr>Name Management is a big deal</vt:lpstr>
      <vt:lpstr>Five Critical Function Names</vt:lpstr>
      <vt:lpstr>Lambda Calculus = Turing Machine</vt:lpstr>
      <vt:lpstr>Stephen C. Kleene created Recursive Function Theory</vt:lpstr>
      <vt:lpstr>Lambda Calculus represents Boolean values</vt:lpstr>
      <vt:lpstr>Recursion has Magic Powers</vt:lpstr>
      <vt:lpstr>All Classes of Constraint Satisfaction Problems</vt:lpstr>
      <vt:lpstr>PowerPoint Presentation</vt:lpstr>
      <vt:lpstr>Abstract Specification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All System can be approximated as Partially Ordered Set</vt:lpstr>
      <vt:lpstr>所有的数据类型均为偏序集 （偏序集由有向关系所构成）</vt:lpstr>
      <vt:lpstr>万用的可执行语言：偏序集（格）的代数封闭性</vt:lpstr>
      <vt:lpstr>以光速为界的决策影响力空间</vt:lpstr>
      <vt:lpstr>判别系统设计方法论的优劣？ (由Patrick &amp; Radhia Cousot提出)</vt:lpstr>
      <vt:lpstr>The Meaning of being True</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Algebraic Methodology： 代数运算与模型空间的封闭性</vt:lpstr>
      <vt:lpstr>演示软件功能</vt:lpstr>
      <vt:lpstr>体现跨领域和多层级的系统代数工具实现（2005年）</vt:lpstr>
      <vt:lpstr>键值对的语义，是一种多层次，具备迭代特征的宣告式语法 （JSON/YAML）</vt:lpstr>
      <vt:lpstr>跨领域的偏序集表达形式</vt:lpstr>
      <vt:lpstr>可表函子 wikipedia: Representable Functor</vt:lpstr>
      <vt:lpstr>代数元语言（AoS）和DevOps的结合 wikipedia: 偏序关系</vt:lpstr>
      <vt:lpstr>代数化元语言(AoS)在跨领域认知方法论的贡献</vt:lpstr>
      <vt:lpstr>系统代数（AoS）的研究成果： （代数化表述并论证局部系统与系统整体的决策关系）</vt:lpstr>
      <vt:lpstr>基于时序命名空间表达系统状态的伴随函子</vt:lpstr>
      <vt:lpstr>基于系统代数（AoS）实现 P3KC</vt:lpstr>
      <vt:lpstr>The Magical Power of Recursion</vt:lpstr>
      <vt:lpstr>Head Recursion</vt:lpstr>
      <vt:lpstr>Tail Recursion</vt:lpstr>
      <vt:lpstr>Comparing Head and Tail Recursion</vt:lpstr>
      <vt:lpstr>A Typical Example of Recursion</vt:lpstr>
      <vt:lpstr>A Sequence of Actions as a Path</vt:lpstr>
      <vt:lpstr>Primitive Recursion’s Universal Power</vt:lpstr>
      <vt:lpstr>The Choices between Recursion or Iteration?</vt:lpstr>
      <vt:lpstr>A Generalized Recursive Function</vt:lpstr>
      <vt:lpstr>Discovering functions through enumerated function space</vt:lpstr>
      <vt:lpstr>Is Math Proofs Invented or Discovered?</vt:lpstr>
      <vt:lpstr>Is Math Invented or Discovered?</vt:lpstr>
      <vt:lpstr>Is Recursion Invented or Discovered?</vt:lpstr>
      <vt:lpstr>Computational Operations on Paper</vt:lpstr>
      <vt:lpstr>Metaphors and Story Telling</vt:lpstr>
      <vt:lpstr>PowerPoint Presentation</vt:lpstr>
      <vt:lpstr>PowerPoint Presentation</vt:lpstr>
      <vt:lpstr>PowerPoint Presentation</vt:lpstr>
      <vt:lpstr>PowerPoint Presentation</vt:lpstr>
      <vt:lpstr>Industrial and World Dynamics</vt:lpstr>
      <vt:lpstr>NsM under a Biological/Economic Control System</vt:lpstr>
      <vt:lpstr>A Must Watch Video on Monad for Programmers</vt:lpstr>
      <vt:lpstr>Concrete Activities in Daily 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1043</cp:revision>
  <dcterms:modified xsi:type="dcterms:W3CDTF">2021-10-27T01:50:46Z</dcterms:modified>
</cp:coreProperties>
</file>